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66" r:id="rId12"/>
    <p:sldId id="267" r:id="rId13"/>
    <p:sldId id="269" r:id="rId14"/>
    <p:sldId id="270" r:id="rId15"/>
    <p:sldId id="285" r:id="rId16"/>
    <p:sldId id="271" r:id="rId17"/>
    <p:sldId id="268" r:id="rId18"/>
    <p:sldId id="275" r:id="rId19"/>
    <p:sldId id="272" r:id="rId20"/>
    <p:sldId id="274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embeddedFontLst>
    <p:embeddedFont>
      <p:font typeface="SymbolPi" panose="02000500070000020004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auhaus 93" panose="04030905020B02020C02" pitchFamily="82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E8E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2DE5-5439-4A79-A93B-AAADC79A8D9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E1BAA-078D-4E06-AAEC-1F0A889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E1BAA-078D-4E06-AAEC-1F0A88964E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C032-C5FA-49F8-85E6-C9AA0E3989CE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8EFB-0DD9-4444-9985-452C0CF92C13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1C4-52C5-490D-8A88-BBCC8AF2A5F5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42F5-5C79-4B6C-8DE7-CF90F633AB3F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FAC2-507D-466C-BD39-CDCCCB8E8841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3128-1C3F-4B79-83FC-C763DBBA51D7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2640-D5C3-4D6A-8CFD-1FD58D9C9CB6}" type="datetime1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C37-5A16-4A99-AB56-B4DEFCF8A129}" type="datetime1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2B00-1A2C-4F92-80DA-EB560743DE48}" type="datetime1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2A-46E2-4AE3-AB73-0CF96862B479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9119-5751-4BD4-B18D-DE329231ADBB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00AD-7797-44DF-AF1E-05FB2790B9D2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0438-9E38-4572-B2F6-73DCBE7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082" y="51587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Magnetized Dusty Plasma Experiment (MDPX)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836" y="3802031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Bob Merlino</a:t>
            </a:r>
          </a:p>
          <a:p>
            <a:r>
              <a:rPr lang="en-US" sz="3600" dirty="0" smtClean="0"/>
              <a:t>Plasma Seminar</a:t>
            </a:r>
          </a:p>
          <a:p>
            <a:r>
              <a:rPr lang="en-US" sz="3600" dirty="0" smtClean="0"/>
              <a:t>April 13, 2015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0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** </a:t>
            </a:r>
            <a:r>
              <a:rPr lang="en-US" b="1" u="sng" dirty="0" smtClean="0"/>
              <a:t>Observation of particle </a:t>
            </a:r>
            <a:r>
              <a:rPr lang="en-US" b="1" u="sng" dirty="0" err="1" smtClean="0"/>
              <a:t>gyromotion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339"/>
            <a:ext cx="10515600" cy="4771117"/>
          </a:xfrm>
        </p:spPr>
        <p:txBody>
          <a:bodyPr/>
          <a:lstStyle/>
          <a:p>
            <a:r>
              <a:rPr lang="en-US" dirty="0" smtClean="0"/>
              <a:t>A diagnostic for the particle charge: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 err="1" smtClean="0"/>
              <a:t>gyromotion</a:t>
            </a:r>
            <a:r>
              <a:rPr lang="en-US" dirty="0" smtClean="0"/>
              <a:t> can be observed, both</a:t>
            </a:r>
            <a:r>
              <a:rPr lang="en-US" i="1" dirty="0" smtClean="0"/>
              <a:t>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cd</a:t>
            </a:r>
            <a:r>
              <a:rPr lang="en-US" i="1" baseline="-25000" dirty="0" smtClean="0"/>
              <a:t>  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baseline="-25000" dirty="0" smtClean="0">
                <a:sym typeface="Symbol" panose="05050102010706020507" pitchFamily="18" charset="2"/>
              </a:rPr>
              <a:t></a:t>
            </a:r>
            <a:r>
              <a:rPr lang="en-US" i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can be determined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Since dust radius a is known, m</a:t>
            </a:r>
            <a:r>
              <a:rPr lang="en-US" baseline="-25000" dirty="0" smtClean="0">
                <a:sym typeface="Symbol" panose="05050102010706020507" pitchFamily="18" charset="2"/>
              </a:rPr>
              <a:t>d</a:t>
            </a:r>
            <a:r>
              <a:rPr lang="en-US" dirty="0" smtClean="0">
                <a:sym typeface="Symbol" panose="05050102010706020507" pitchFamily="18" charset="2"/>
              </a:rPr>
              <a:t> is known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i="1" dirty="0" err="1" smtClean="0">
                <a:sym typeface="Wingdings" panose="05000000000000000000" pitchFamily="2" charset="2"/>
              </a:rPr>
              <a:t>q</a:t>
            </a:r>
            <a:r>
              <a:rPr lang="en-US" i="1" baseline="-25000" dirty="0" err="1" smtClean="0"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 can be determined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may require using particles of 100 nm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28307"/>
              </p:ext>
            </p:extLst>
          </p:nvPr>
        </p:nvGraphicFramePr>
        <p:xfrm>
          <a:off x="4329340" y="1865085"/>
          <a:ext cx="2108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3" imgW="761760" imgH="431640" progId="Equation.DSMT4">
                  <p:embed/>
                </p:oleObj>
              </mc:Choice>
              <mc:Fallback>
                <p:oleObj name="Equation" r:id="rId3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9340" y="1865085"/>
                        <a:ext cx="21082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0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2" y="0"/>
            <a:ext cx="10515600" cy="894508"/>
          </a:xfrm>
        </p:spPr>
        <p:txBody>
          <a:bodyPr/>
          <a:lstStyle/>
          <a:p>
            <a:r>
              <a:rPr lang="en-US" b="1" u="sng" dirty="0" smtClean="0"/>
              <a:t>Criteria for dust magnetization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85" y="1011140"/>
            <a:ext cx="10515600" cy="5527772"/>
          </a:xfrm>
        </p:spPr>
        <p:txBody>
          <a:bodyPr>
            <a:noAutofit/>
          </a:bodyPr>
          <a:lstStyle/>
          <a:p>
            <a:r>
              <a:rPr lang="en-US" dirty="0" smtClean="0"/>
              <a:t>Two conditions must be met to have a “magnetized” dust particle: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800" i="1" dirty="0" smtClean="0"/>
              <a:t>L</a:t>
            </a:r>
            <a:r>
              <a:rPr lang="en-US" sz="2800" dirty="0" smtClean="0"/>
              <a:t> is the system size</a:t>
            </a:r>
          </a:p>
          <a:p>
            <a:pPr lvl="1"/>
            <a:r>
              <a:rPr lang="en-US" sz="2800" i="1" dirty="0" err="1"/>
              <a:t>r</a:t>
            </a:r>
            <a:r>
              <a:rPr lang="en-US" sz="2800" i="1" baseline="-25000" dirty="0" err="1" smtClean="0"/>
              <a:t>cd</a:t>
            </a:r>
            <a:r>
              <a:rPr lang="en-US" sz="2800" dirty="0" smtClean="0"/>
              <a:t>  is the dust cyclotron radius</a:t>
            </a:r>
          </a:p>
          <a:p>
            <a:pPr lvl="1"/>
            <a:r>
              <a:rPr lang="en-US" sz="2800" i="1" dirty="0" err="1" smtClean="0">
                <a:latin typeface="Symbol" panose="05050102010706020507" pitchFamily="18" charset="2"/>
              </a:rPr>
              <a:t>w</a:t>
            </a:r>
            <a:r>
              <a:rPr lang="en-US" sz="2800" i="1" baseline="-25000" dirty="0" err="1" smtClean="0"/>
              <a:t>cd</a:t>
            </a:r>
            <a:r>
              <a:rPr lang="en-US" sz="2800" dirty="0" smtClean="0"/>
              <a:t> is the dust cyclotron frequency</a:t>
            </a:r>
          </a:p>
          <a:p>
            <a:pPr lvl="1"/>
            <a:r>
              <a:rPr lang="en-US" sz="2800" i="1" dirty="0" err="1">
                <a:latin typeface="Symbol" panose="05050102010706020507" pitchFamily="18" charset="2"/>
              </a:rPr>
              <a:t>n</a:t>
            </a:r>
            <a:r>
              <a:rPr lang="en-US" sz="2800" i="1" baseline="-25000" dirty="0" err="1" smtClean="0"/>
              <a:t>dn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 is the dust-neutral collision frequency (Epstein drag)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there a set of parameters for which both </a:t>
            </a:r>
            <a:r>
              <a:rPr lang="en-US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can be &lt;&lt; 1?</a:t>
            </a:r>
          </a:p>
          <a:p>
            <a:r>
              <a:rPr lang="en-US" dirty="0" smtClean="0"/>
              <a:t>Yes!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94374"/>
              </p:ext>
            </p:extLst>
          </p:nvPr>
        </p:nvGraphicFramePr>
        <p:xfrm>
          <a:off x="2356697" y="1875114"/>
          <a:ext cx="6384532" cy="13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3" imgW="2082600" imgH="431640" progId="Equation.DSMT4">
                  <p:embed/>
                </p:oleObj>
              </mc:Choice>
              <mc:Fallback>
                <p:oleObj name="Equation" r:id="rId3" imgW="2082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6697" y="1875114"/>
                        <a:ext cx="6384532" cy="132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8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33" y="0"/>
            <a:ext cx="10515600" cy="998376"/>
          </a:xfrm>
        </p:spPr>
        <p:txBody>
          <a:bodyPr/>
          <a:lstStyle/>
          <a:p>
            <a:r>
              <a:rPr lang="en-US" b="1" u="sng" dirty="0" smtClean="0"/>
              <a:t>Parameters and </a:t>
            </a:r>
            <a:r>
              <a:rPr lang="en-US" b="1" u="sng" dirty="0" err="1" smtClean="0"/>
              <a:t>scalings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32" y="856920"/>
            <a:ext cx="11457992" cy="12789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= dust radius,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= dust charge, m</a:t>
            </a:r>
            <a:r>
              <a:rPr lang="en-US" baseline="-25000" dirty="0" smtClean="0"/>
              <a:t>d</a:t>
            </a:r>
            <a:r>
              <a:rPr lang="en-US" dirty="0" smtClean="0"/>
              <a:t> = (4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/3)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a</a:t>
            </a:r>
            <a:r>
              <a:rPr lang="en-US" baseline="30000" dirty="0" smtClean="0"/>
              <a:t>3</a:t>
            </a:r>
            <a:r>
              <a:rPr lang="en-US" dirty="0" smtClean="0"/>
              <a:t> = dust mass,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= dust speed</a:t>
            </a:r>
            <a:br>
              <a:rPr lang="en-US" dirty="0" smtClean="0"/>
            </a:b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is the mass of gas atoms,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Tn</a:t>
            </a:r>
            <a:r>
              <a:rPr lang="en-US" dirty="0" smtClean="0"/>
              <a:t> = gas thermal speed</a:t>
            </a:r>
            <a:br>
              <a:rPr lang="en-US" dirty="0" smtClean="0"/>
            </a:br>
            <a:r>
              <a:rPr lang="en-US" dirty="0" smtClean="0"/>
              <a:t>N(P) = gas density,  P = gas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68874"/>
              </p:ext>
            </p:extLst>
          </p:nvPr>
        </p:nvGraphicFramePr>
        <p:xfrm>
          <a:off x="614266" y="2346651"/>
          <a:ext cx="5287036" cy="30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Equation" r:id="rId3" imgW="2374560" imgH="1371600" progId="Equation.DSMT4">
                  <p:embed/>
                </p:oleObj>
              </mc:Choice>
              <mc:Fallback>
                <p:oleObj name="Equation" r:id="rId3" imgW="23745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266" y="2346651"/>
                        <a:ext cx="5287036" cy="30534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13853"/>
              </p:ext>
            </p:extLst>
          </p:nvPr>
        </p:nvGraphicFramePr>
        <p:xfrm>
          <a:off x="5384800" y="328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4800" y="3289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124112"/>
              </p:ext>
            </p:extLst>
          </p:nvPr>
        </p:nvGraphicFramePr>
        <p:xfrm>
          <a:off x="7864475" y="2470150"/>
          <a:ext cx="223996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Equation" r:id="rId7" imgW="698400" imgH="863280" progId="Equation.DSMT4">
                  <p:embed/>
                </p:oleObj>
              </mc:Choice>
              <mc:Fallback>
                <p:oleObj name="Equation" r:id="rId7" imgW="6984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4475" y="2470150"/>
                        <a:ext cx="2239963" cy="2768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6412567" y="3475881"/>
            <a:ext cx="1062653" cy="79501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1004" y="5661124"/>
            <a:ext cx="82605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conditions for magnetization can be met using</a:t>
            </a:r>
          </a:p>
          <a:p>
            <a:pPr algn="ctr"/>
            <a:r>
              <a:rPr lang="en-US" sz="2800" dirty="0" smtClean="0"/>
              <a:t>small particles, high magnetic fields, and low pressures.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6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03868"/>
            <a:ext cx="10515600" cy="1184728"/>
          </a:xfrm>
        </p:spPr>
        <p:txBody>
          <a:bodyPr/>
          <a:lstStyle/>
          <a:p>
            <a:r>
              <a:rPr lang="en-US" b="1" u="sng" dirty="0" smtClean="0"/>
              <a:t>Dust gyro-radius vs. Dust Velocity</a:t>
            </a:r>
            <a:endParaRPr lang="en-US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01" y="1437724"/>
            <a:ext cx="4769498" cy="476949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492022"/>
            <a:ext cx="4702629" cy="47026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13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3629" y="2133600"/>
            <a:ext cx="40277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6229" y="2786743"/>
            <a:ext cx="40277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166327"/>
          </a:xfrm>
        </p:spPr>
        <p:txBody>
          <a:bodyPr/>
          <a:lstStyle/>
          <a:p>
            <a:r>
              <a:rPr lang="en-US" b="1" u="sng" dirty="0" smtClean="0"/>
              <a:t>Dust gyro-radius vs. magnetic field strength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3350"/>
            <a:ext cx="4953000" cy="4953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03350"/>
            <a:ext cx="49530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14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56997" y="2855168"/>
            <a:ext cx="463731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24870" y="2848948"/>
            <a:ext cx="463731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2" y="0"/>
            <a:ext cx="10493829" cy="875846"/>
          </a:xfrm>
        </p:spPr>
        <p:txBody>
          <a:bodyPr/>
          <a:lstStyle/>
          <a:p>
            <a:r>
              <a:rPr lang="en-US" b="1" u="sng" dirty="0" smtClean="0"/>
              <a:t>50 nm and 100 nm dust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32" y="1016358"/>
            <a:ext cx="7901586" cy="57051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92" y="66546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Dust </a:t>
            </a:r>
            <a:r>
              <a:rPr lang="en-US" b="1" u="sng" dirty="0" err="1" smtClean="0"/>
              <a:t>collisionality</a:t>
            </a:r>
            <a:r>
              <a:rPr lang="en-US" b="1" u="sng" dirty="0" smtClean="0"/>
              <a:t> effects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403350"/>
            <a:ext cx="4953000" cy="4953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2" y="1392109"/>
            <a:ext cx="49530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59768"/>
              </p:ext>
            </p:extLst>
          </p:nvPr>
        </p:nvGraphicFramePr>
        <p:xfrm>
          <a:off x="6785947" y="283872"/>
          <a:ext cx="2768190" cy="83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5947" y="283872"/>
                        <a:ext cx="2768190" cy="83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694" y="3268438"/>
            <a:ext cx="46679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4100" y="3268438"/>
            <a:ext cx="46679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95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80" y="187845"/>
            <a:ext cx="10515600" cy="1025136"/>
          </a:xfrm>
        </p:spPr>
        <p:txBody>
          <a:bodyPr/>
          <a:lstStyle/>
          <a:p>
            <a:r>
              <a:rPr lang="en-US" b="1" u="sng" dirty="0" smtClean="0"/>
              <a:t>Particle size considerations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69" y="1503250"/>
            <a:ext cx="10237235" cy="4342379"/>
          </a:xfrm>
        </p:spPr>
        <p:txBody>
          <a:bodyPr>
            <a:noAutofit/>
          </a:bodyPr>
          <a:lstStyle/>
          <a:p>
            <a:r>
              <a:rPr lang="en-US" dirty="0" smtClean="0"/>
              <a:t>The ability to produce magnetized dust at reasonable magnetic field strengths requires the use of small particles</a:t>
            </a:r>
          </a:p>
          <a:p>
            <a:r>
              <a:rPr lang="en-US" dirty="0" smtClean="0"/>
              <a:t>However, we would also like to be able to image the particles via Mie scattering using visible light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dirty="0" smtClean="0"/>
              <a:t>This places a practical lower limit on the diameter of the particles to be no smaller than a typical laser wavelength – 532 nm = 0.532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dust radius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 &gt; 0.25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  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>
                <a:solidFill>
                  <a:srgbClr val="0070C0"/>
                </a:solidFill>
              </a:rPr>
              <a:t>The use of UV lasers (266 nm) and cameras with peak quantum efficiency in the UV have been considered for imaging of particles in the size range of 100 nm.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01" y="94230"/>
            <a:ext cx="3313922" cy="1325563"/>
          </a:xfrm>
        </p:spPr>
        <p:txBody>
          <a:bodyPr/>
          <a:lstStyle/>
          <a:p>
            <a:pPr algn="ctr"/>
            <a:r>
              <a:rPr lang="en-US" b="1" u="sng" dirty="0"/>
              <a:t>H</a:t>
            </a:r>
            <a:r>
              <a:rPr lang="en-US" b="1" u="sng" dirty="0" smtClean="0"/>
              <a:t>ardware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4001" y="1287173"/>
            <a:ext cx="3479542" cy="4678198"/>
          </a:xfrm>
        </p:spPr>
        <p:txBody>
          <a:bodyPr>
            <a:noAutofit/>
          </a:bodyPr>
          <a:lstStyle/>
          <a:p>
            <a:r>
              <a:rPr lang="en-US" dirty="0" smtClean="0"/>
              <a:t>Superconducting</a:t>
            </a:r>
            <a:br>
              <a:rPr lang="en-US" dirty="0" smtClean="0"/>
            </a:br>
            <a:r>
              <a:rPr lang="en-US" dirty="0" smtClean="0"/>
              <a:t>magnets – power and cooling</a:t>
            </a:r>
          </a:p>
          <a:p>
            <a:r>
              <a:rPr lang="en-US" dirty="0" smtClean="0"/>
              <a:t>Vacuum system</a:t>
            </a:r>
          </a:p>
          <a:p>
            <a:r>
              <a:rPr lang="en-US" dirty="0" smtClean="0"/>
              <a:t>Plasma production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Safety and control systems </a:t>
            </a:r>
          </a:p>
          <a:p>
            <a:r>
              <a:rPr lang="en-US" dirty="0" smtClean="0"/>
              <a:t>Data acquisition and archiving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18</a:t>
            </a:fld>
            <a:endParaRPr lang="en-US"/>
          </a:p>
        </p:txBody>
      </p:sp>
      <p:pic>
        <p:nvPicPr>
          <p:cNvPr id="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0115" y="942069"/>
            <a:ext cx="7587343" cy="49362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79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314" y="22920"/>
            <a:ext cx="10515600" cy="805285"/>
          </a:xfrm>
        </p:spPr>
        <p:txBody>
          <a:bodyPr/>
          <a:lstStyle/>
          <a:p>
            <a:r>
              <a:rPr lang="en-US" b="1" u="sng" dirty="0" smtClean="0"/>
              <a:t>Superconducting magnets and cryostat</a:t>
            </a:r>
            <a:endParaRPr lang="en-US" b="1" u="sng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506401" y="950410"/>
            <a:ext cx="6371467" cy="5534366"/>
          </a:xfrm>
        </p:spPr>
        <p:txBody>
          <a:bodyPr>
            <a:normAutofit/>
          </a:bodyPr>
          <a:lstStyle/>
          <a:p>
            <a:r>
              <a:rPr lang="en-US" dirty="0" smtClean="0"/>
              <a:t>4 coils wound using Niobium-Titanium wires embedded in a copper core</a:t>
            </a:r>
          </a:p>
          <a:p>
            <a:r>
              <a:rPr lang="en-US" dirty="0" smtClean="0"/>
              <a:t>Cryogenically cooled to 4.6 K- 4.2 K</a:t>
            </a:r>
          </a:p>
          <a:p>
            <a:r>
              <a:rPr lang="en-US" dirty="0" smtClean="0"/>
              <a:t>Designed by MIT Fusion </a:t>
            </a:r>
            <a:r>
              <a:rPr lang="en-US" dirty="0"/>
              <a:t>E</a:t>
            </a:r>
            <a:r>
              <a:rPr lang="en-US" dirty="0" smtClean="0"/>
              <a:t>ngineering </a:t>
            </a:r>
            <a:r>
              <a:rPr lang="en-US" dirty="0"/>
              <a:t>G</a:t>
            </a:r>
            <a:r>
              <a:rPr lang="en-US" dirty="0" smtClean="0"/>
              <a:t>roup and built by Superconducting Systems Inc. (SSI) in Billerica, MA</a:t>
            </a:r>
          </a:p>
          <a:p>
            <a:r>
              <a:rPr lang="en-US" dirty="0" smtClean="0"/>
              <a:t>Maximum field = 4 T using 128 A</a:t>
            </a:r>
          </a:p>
          <a:p>
            <a:r>
              <a:rPr lang="en-US" dirty="0" smtClean="0"/>
              <a:t>Open bore to allow access to chamber</a:t>
            </a:r>
          </a:p>
          <a:p>
            <a:r>
              <a:rPr lang="en-US" dirty="0" smtClean="0"/>
              <a:t>Rotatable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/>
              <a:t>g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||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or </a:t>
            </a:r>
            <a:r>
              <a:rPr lang="en-US" b="1" dirty="0"/>
              <a:t>g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^ </a:t>
            </a:r>
            <a:r>
              <a:rPr lang="en-US" b="1" dirty="0"/>
              <a:t>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Programmable currents to provide for uniform field, gradient of 2T/m, or cusp field with B = 0 in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950410"/>
            <a:ext cx="5215811" cy="5795976"/>
            <a:chOff x="-18660" y="950410"/>
            <a:chExt cx="5215811" cy="5795976"/>
          </a:xfrm>
        </p:grpSpPr>
        <p:grpSp>
          <p:nvGrpSpPr>
            <p:cNvPr id="11" name="Group 10"/>
            <p:cNvGrpSpPr/>
            <p:nvPr/>
          </p:nvGrpSpPr>
          <p:grpSpPr>
            <a:xfrm>
              <a:off x="1262380" y="1328966"/>
              <a:ext cx="3934771" cy="5084992"/>
              <a:chOff x="936172" y="1648054"/>
              <a:chExt cx="3934771" cy="50849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r="30064"/>
              <a:stretch/>
            </p:blipFill>
            <p:spPr>
              <a:xfrm>
                <a:off x="1109608" y="1656113"/>
                <a:ext cx="3761335" cy="5076933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936172" y="1648054"/>
                <a:ext cx="587828" cy="4385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>
              <a:off x="74646" y="1871758"/>
              <a:ext cx="16173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646" y="6026667"/>
              <a:ext cx="1735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3654" y="1864275"/>
              <a:ext cx="0" cy="41552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18660" y="3200463"/>
              <a:ext cx="125386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160 cm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8645" y="6223166"/>
              <a:ext cx="10711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  <a:r>
                <a:rPr lang="en-US" sz="2800" dirty="0" smtClean="0"/>
                <a:t>0 cm</a:t>
              </a:r>
              <a:endParaRPr lang="en-US" sz="2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715208" y="5807812"/>
              <a:ext cx="0" cy="808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52597" y="5863149"/>
              <a:ext cx="0" cy="752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15208" y="6213038"/>
              <a:ext cx="13187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51178" y="3848688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19 cm</a:t>
              </a:r>
              <a:endParaRPr lang="en-US" sz="28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691951" y="1212020"/>
              <a:ext cx="32246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768923" y="950410"/>
              <a:ext cx="125386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125 cm</a:t>
              </a:r>
              <a:endParaRPr lang="en-US" sz="28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941508" y="950410"/>
              <a:ext cx="0" cy="8529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91951" y="1034755"/>
              <a:ext cx="0" cy="808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2024743" y="3912814"/>
            <a:ext cx="0" cy="52322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89" y="0"/>
            <a:ext cx="10515600" cy="830424"/>
          </a:xfrm>
        </p:spPr>
        <p:txBody>
          <a:bodyPr/>
          <a:lstStyle/>
          <a:p>
            <a:r>
              <a:rPr lang="en-US" b="1" u="sng" dirty="0" smtClean="0"/>
              <a:t>Background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89" y="911224"/>
            <a:ext cx="10515600" cy="57290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MDPX is an dusty plasma device at Auburn University (AL) designed to study dusty plasmas in magnetic fields up to 4 T.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iscussions began in </a:t>
            </a:r>
            <a:r>
              <a:rPr lang="en-US" sz="2400" dirty="0" smtClean="0"/>
              <a:t>November 2008 at the APS Plasma Meeting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The goal is to study the structural, thermal, and stability properties of a dusty plasma in which the magnetic force on dust is comparable to electrical, gravitational, or </a:t>
            </a:r>
            <a:r>
              <a:rPr lang="en-US" sz="2400" dirty="0" err="1" smtClean="0">
                <a:solidFill>
                  <a:srgbClr val="0000FF"/>
                </a:solidFill>
              </a:rPr>
              <a:t>interparticle</a:t>
            </a:r>
            <a:r>
              <a:rPr lang="en-US" sz="2400" dirty="0" smtClean="0">
                <a:solidFill>
                  <a:srgbClr val="0000FF"/>
                </a:solidFill>
              </a:rPr>
              <a:t> interaction forces.</a:t>
            </a:r>
          </a:p>
          <a:p>
            <a:r>
              <a:rPr lang="en-US" sz="2400" dirty="0" smtClean="0"/>
              <a:t>Its construction was funded in 2011 by </a:t>
            </a:r>
            <a:r>
              <a:rPr lang="en-US" sz="2400" dirty="0"/>
              <a:t>a $</a:t>
            </a:r>
            <a:r>
              <a:rPr lang="en-US" sz="2400" dirty="0" smtClean="0"/>
              <a:t>2.1M NSF MRI grant based on a collaborative proposal submitted by:</a:t>
            </a:r>
          </a:p>
          <a:p>
            <a:pPr lvl="1"/>
            <a:r>
              <a:rPr lang="en-US" dirty="0" smtClean="0"/>
              <a:t>Auburn University [</a:t>
            </a:r>
            <a:r>
              <a:rPr lang="en-US" i="1" dirty="0" smtClean="0"/>
              <a:t>Ed Thomas (PI) and Uwe </a:t>
            </a:r>
            <a:r>
              <a:rPr lang="en-US" i="1" dirty="0" err="1" smtClean="0"/>
              <a:t>Konopka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The University of Iowa (</a:t>
            </a:r>
            <a:r>
              <a:rPr lang="en-US" i="1" dirty="0" smtClean="0"/>
              <a:t>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University of California at San Diego (</a:t>
            </a:r>
            <a:r>
              <a:rPr lang="en-US" i="1" dirty="0" smtClean="0"/>
              <a:t>Marlene Rosenberg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</a:t>
            </a:r>
            <a:r>
              <a:rPr lang="en-US" sz="2400" dirty="0" smtClean="0"/>
              <a:t>s a multi-user research facility for the international dusty plasma community</a:t>
            </a:r>
          </a:p>
          <a:p>
            <a:r>
              <a:rPr lang="en-US" sz="2400" dirty="0" smtClean="0"/>
              <a:t>It was formally commissioned in May of 2014, and is 66% operational</a:t>
            </a:r>
          </a:p>
          <a:p>
            <a:r>
              <a:rPr lang="en-US" sz="2400" dirty="0" smtClean="0"/>
              <a:t>Ongoing operations are funded by DOE and NSF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34395" y="1445126"/>
            <a:ext cx="4833257" cy="4351338"/>
          </a:xfrm>
        </p:spPr>
        <p:txBody>
          <a:bodyPr/>
          <a:lstStyle/>
          <a:p>
            <a:pPr marL="457200" indent="-457200"/>
            <a:r>
              <a:rPr lang="en-US" dirty="0"/>
              <a:t>Currently, the magnet </a:t>
            </a:r>
            <a:r>
              <a:rPr lang="en-US" dirty="0" smtClean="0"/>
              <a:t>is operating </a:t>
            </a:r>
            <a:r>
              <a:rPr lang="en-US" dirty="0"/>
              <a:t>at the 2.5 </a:t>
            </a:r>
            <a:r>
              <a:rPr lang="en-US" dirty="0" smtClean="0"/>
              <a:t>T level</a:t>
            </a:r>
            <a:r>
              <a:rPr lang="en-US" dirty="0"/>
              <a:t>, during the </a:t>
            </a:r>
            <a:r>
              <a:rPr lang="en-US" dirty="0" smtClean="0"/>
              <a:t>break- in period, under monitoring by the</a:t>
            </a:r>
            <a:br>
              <a:rPr lang="en-US" dirty="0" smtClean="0"/>
            </a:br>
            <a:r>
              <a:rPr lang="en-US" dirty="0" smtClean="0"/>
              <a:t>manufacturer, SSI.</a:t>
            </a:r>
          </a:p>
          <a:p>
            <a:pPr marL="457200" indent="-457200"/>
            <a:r>
              <a:rPr lang="en-US" dirty="0" smtClean="0"/>
              <a:t>Over the next year, the magnet will gradually be ramped-up to full power at the 4 T level.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3" y="1811849"/>
            <a:ext cx="5506892" cy="4909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16" y="0"/>
            <a:ext cx="6876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u="sng" dirty="0" smtClean="0"/>
              <a:t>Magnetic field configurations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719" y="998257"/>
            <a:ext cx="537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Uniform B         </a:t>
            </a:r>
            <a:r>
              <a:rPr lang="en-US" sz="3200" dirty="0">
                <a:latin typeface="SymbolPi" panose="02000500070000020004" pitchFamily="2" charset="0"/>
              </a:rPr>
              <a:t>Ñ</a:t>
            </a:r>
            <a:r>
              <a:rPr lang="en-US" sz="3200" dirty="0"/>
              <a:t>B</a:t>
            </a:r>
            <a:r>
              <a:rPr lang="en-US" sz="3200" dirty="0">
                <a:latin typeface="SymbolPi" panose="02000500070000020004" pitchFamily="2" charset="0"/>
              </a:rPr>
              <a:t>           </a:t>
            </a:r>
            <a:r>
              <a:rPr lang="en-US" sz="3200" dirty="0" smtClean="0"/>
              <a:t>Cusp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7" y="293801"/>
            <a:ext cx="5478624" cy="1325563"/>
          </a:xfrm>
        </p:spPr>
        <p:txBody>
          <a:bodyPr/>
          <a:lstStyle/>
          <a:p>
            <a:r>
              <a:rPr lang="en-US" b="1" u="sng" dirty="0" smtClean="0"/>
              <a:t>Vacuum chamber</a:t>
            </a:r>
            <a:br>
              <a:rPr lang="en-US" b="1" u="sng" dirty="0" smtClean="0"/>
            </a:br>
            <a:r>
              <a:rPr lang="en-US" dirty="0" smtClean="0"/>
              <a:t>octagonal, aluminum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642"/>
          <a:stretch/>
        </p:blipFill>
        <p:spPr>
          <a:xfrm>
            <a:off x="5517192" y="3773599"/>
            <a:ext cx="4013039" cy="26705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8987" y="1916053"/>
            <a:ext cx="4407828" cy="3378199"/>
            <a:chOff x="5342663" y="1460757"/>
            <a:chExt cx="5311342" cy="39767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663" y="1460757"/>
              <a:ext cx="5311342" cy="3976789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9144000" y="3299369"/>
              <a:ext cx="186612" cy="121937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878286" y="2481943"/>
              <a:ext cx="3573624" cy="485192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347718" y="3647445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20 cm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4179" y="2184981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43 cm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55" r="1"/>
          <a:stretch/>
        </p:blipFill>
        <p:spPr>
          <a:xfrm>
            <a:off x="6833234" y="293801"/>
            <a:ext cx="4389588" cy="3333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693" y="5475444"/>
            <a:ext cx="3133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Vendor</a:t>
            </a:r>
            <a:endParaRPr lang="en-US" sz="2400" dirty="0"/>
          </a:p>
          <a:p>
            <a:pPr algn="ctr"/>
            <a:r>
              <a:rPr lang="en-US" sz="2400" b="1" dirty="0" smtClean="0"/>
              <a:t>Kurt </a:t>
            </a:r>
            <a:r>
              <a:rPr lang="en-US" sz="2400" b="1" dirty="0"/>
              <a:t>J. </a:t>
            </a:r>
            <a:r>
              <a:rPr lang="en-US" sz="2400" b="1" dirty="0" err="1"/>
              <a:t>Lesker</a:t>
            </a:r>
            <a:r>
              <a:rPr lang="en-US" sz="2400" b="1" dirty="0"/>
              <a:t> </a:t>
            </a:r>
            <a:r>
              <a:rPr lang="en-US" sz="2400" b="1" dirty="0" smtClean="0"/>
              <a:t>Company</a:t>
            </a:r>
            <a:endParaRPr lang="en-US" sz="2400" b="1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2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25" y="78811"/>
            <a:ext cx="5823859" cy="1325563"/>
          </a:xfrm>
        </p:spPr>
        <p:txBody>
          <a:bodyPr/>
          <a:lstStyle/>
          <a:p>
            <a:r>
              <a:rPr lang="en-US" b="1" u="sng" dirty="0" smtClean="0"/>
              <a:t>Plasma generation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0330" y="1404374"/>
            <a:ext cx="6355703" cy="19578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Parallel plate configuration, Al disks 34 cm diameter, separation 6 cm</a:t>
            </a:r>
          </a:p>
          <a:p>
            <a:r>
              <a:rPr lang="en-US" dirty="0" smtClean="0"/>
              <a:t>Lower electrode powered by 1 – 20 W, RF @ 13.56 MHz, and/or 5 kV, 25 mA DC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5" y="3791630"/>
            <a:ext cx="7117704" cy="27463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40294"/>
              </p:ext>
            </p:extLst>
          </p:nvPr>
        </p:nvGraphicFramePr>
        <p:xfrm>
          <a:off x="7508034" y="345045"/>
          <a:ext cx="4620473" cy="60113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1080"/>
                <a:gridCol w="2349393"/>
              </a:tblGrid>
              <a:tr h="6528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Parameter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Value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0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1-250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mTorr</a:t>
                      </a:r>
                      <a:endParaRPr lang="en-US" sz="2800" dirty="0"/>
                    </a:p>
                  </a:txBody>
                  <a:tcPr/>
                </a:tc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Plasma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density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baseline="30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</a:t>
                      </a:r>
                      <a:r>
                        <a:rPr lang="en-US" sz="2800" baseline="30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2800" baseline="30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dirty="0" smtClean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</a:t>
                      </a:r>
                      <a:r>
                        <a:rPr lang="en-US" sz="2800" baseline="-25000" dirty="0" err="1" smtClean="0"/>
                        <a:t>e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err="1" smtClean="0"/>
                        <a:t>T</a:t>
                      </a:r>
                      <a:r>
                        <a:rPr lang="en-US" sz="2800" baseline="-25000" dirty="0" err="1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2-4 eV</a:t>
                      </a:r>
                    </a:p>
                    <a:p>
                      <a:pPr algn="ctr"/>
                      <a:r>
                        <a:rPr lang="en-US" sz="2800" dirty="0" smtClean="0"/>
                        <a:t>0.025</a:t>
                      </a:r>
                      <a:r>
                        <a:rPr lang="en-US" sz="2800" baseline="0" dirty="0" smtClean="0"/>
                        <a:t> eV</a:t>
                      </a:r>
                      <a:endParaRPr lang="en-US" sz="2800" dirty="0"/>
                    </a:p>
                  </a:txBody>
                  <a:tcPr/>
                </a:tc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Ion Debye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length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0.04 mm</a:t>
                      </a:r>
                      <a:endParaRPr lang="en-US" sz="2800" dirty="0"/>
                    </a:p>
                  </a:txBody>
                  <a:tcPr/>
                </a:tc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Ion-neutral</a:t>
                      </a:r>
                      <a:br>
                        <a:rPr lang="en-US" sz="2800" dirty="0" smtClean="0"/>
                      </a:br>
                      <a:r>
                        <a:rPr lang="en-US" sz="2800" dirty="0" err="1" smtClean="0"/>
                        <a:t>mfp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0.06 mm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(0.1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Torr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Ion </a:t>
                      </a:r>
                      <a:r>
                        <a:rPr lang="en-US" sz="2800" dirty="0" err="1" smtClean="0"/>
                        <a:t>gyroradius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</a:t>
                      </a:r>
                      <a:r>
                        <a:rPr lang="en-US" sz="2800" baseline="0" dirty="0" smtClean="0"/>
                        <a:t> mm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(1 T)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32" y="25457"/>
            <a:ext cx="10515600" cy="950492"/>
          </a:xfrm>
        </p:spPr>
        <p:txBody>
          <a:bodyPr/>
          <a:lstStyle/>
          <a:p>
            <a:r>
              <a:rPr lang="en-US" b="1" u="sng" dirty="0" err="1" smtClean="0"/>
              <a:t>Filamentation</a:t>
            </a:r>
            <a:r>
              <a:rPr lang="en-US" b="1" u="sng" dirty="0" smtClean="0"/>
              <a:t> at high magnetic fields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76" y="1048131"/>
            <a:ext cx="6701058" cy="5646496"/>
          </a:xfrm>
        </p:spPr>
        <p:txBody>
          <a:bodyPr>
            <a:noAutofit/>
          </a:bodyPr>
          <a:lstStyle/>
          <a:p>
            <a:r>
              <a:rPr lang="en-US" sz="2400" dirty="0" smtClean="0"/>
              <a:t>Observed in a 4 T, </a:t>
            </a:r>
            <a:r>
              <a:rPr lang="en-US" sz="2400" dirty="0" err="1" smtClean="0"/>
              <a:t>rf</a:t>
            </a:r>
            <a:r>
              <a:rPr lang="en-US" sz="2400" dirty="0" smtClean="0"/>
              <a:t> parallel-plate device at MPE by </a:t>
            </a:r>
            <a:r>
              <a:rPr lang="en-US" sz="2400" dirty="0" err="1" smtClean="0"/>
              <a:t>Schwabe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Konopka</a:t>
            </a:r>
            <a:r>
              <a:rPr lang="en-US" sz="2400" dirty="0" smtClean="0"/>
              <a:t> (PRL 106, 215004, 2011)</a:t>
            </a:r>
          </a:p>
          <a:p>
            <a:r>
              <a:rPr lang="en-US" sz="2400" dirty="0" smtClean="0"/>
              <a:t>As the magnetic field was increased, the plasma broke up into filaments aligned along B.</a:t>
            </a:r>
          </a:p>
          <a:p>
            <a:r>
              <a:rPr lang="en-US" sz="2400" dirty="0" smtClean="0"/>
              <a:t>The motion of the</a:t>
            </a:r>
            <a:br>
              <a:rPr lang="en-US" sz="2400" dirty="0" smtClean="0"/>
            </a:br>
            <a:r>
              <a:rPr lang="en-US" sz="2400" dirty="0" smtClean="0"/>
              <a:t>particles in the</a:t>
            </a:r>
            <a:br>
              <a:rPr lang="en-US" sz="2400" dirty="0" smtClean="0"/>
            </a:br>
            <a:r>
              <a:rPr lang="en-US" sz="2400" dirty="0" smtClean="0"/>
              <a:t>discharge changed</a:t>
            </a:r>
            <a:br>
              <a:rPr lang="en-US" sz="2400" dirty="0" smtClean="0"/>
            </a:br>
            <a:r>
              <a:rPr lang="en-US" sz="2400" dirty="0" smtClean="0"/>
              <a:t>dramatically from a</a:t>
            </a:r>
            <a:br>
              <a:rPr lang="en-US" sz="2400" dirty="0" smtClean="0"/>
            </a:br>
            <a:r>
              <a:rPr lang="en-US" sz="2400" dirty="0" smtClean="0"/>
              <a:t>collective rotation in</a:t>
            </a:r>
            <a:br>
              <a:rPr lang="en-US" sz="2400" dirty="0" smtClean="0"/>
            </a:br>
            <a:r>
              <a:rPr lang="en-US" sz="2400" dirty="0" smtClean="0"/>
              <a:t>moderate fields to a</a:t>
            </a:r>
            <a:br>
              <a:rPr lang="en-US" sz="2400" dirty="0" smtClean="0"/>
            </a:br>
            <a:r>
              <a:rPr lang="en-US" sz="2400" dirty="0" smtClean="0"/>
              <a:t>rotation around the</a:t>
            </a:r>
            <a:br>
              <a:rPr lang="en-US" sz="2400" dirty="0" smtClean="0"/>
            </a:br>
            <a:r>
              <a:rPr lang="en-US" sz="2400" dirty="0" smtClean="0"/>
              <a:t>filaments.</a:t>
            </a:r>
          </a:p>
          <a:p>
            <a:r>
              <a:rPr lang="en-US" sz="2400" dirty="0" smtClean="0"/>
              <a:t>We have been able to find conditions in MDPX where </a:t>
            </a:r>
            <a:r>
              <a:rPr lang="en-US" sz="2400" dirty="0" err="1" smtClean="0"/>
              <a:t>filamentation</a:t>
            </a:r>
            <a:r>
              <a:rPr lang="en-US" sz="2400" dirty="0" smtClean="0"/>
              <a:t> can be minimized.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34" y="1454111"/>
            <a:ext cx="5383064" cy="40695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1664" y="3007506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= 0.0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59300" y="3001224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= 0.5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1663" y="506204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= 1.0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8233" y="506204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= 1.6 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video-v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5886" y="2758546"/>
            <a:ext cx="3237333" cy="2225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7126" y="5642915"/>
            <a:ext cx="4195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Side-view images of plasma</a:t>
            </a:r>
          </a:p>
          <a:p>
            <a:r>
              <a:rPr lang="en-US" sz="2800" dirty="0" smtClean="0"/>
              <a:t>emission, no dust.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8922" y="4882234"/>
            <a:ext cx="256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 view, with dust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2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4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uiExpand="1" build="p"/>
      <p:bldP spid="4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1844" y="109034"/>
            <a:ext cx="10515600" cy="1179097"/>
          </a:xfrm>
        </p:spPr>
        <p:txBody>
          <a:bodyPr/>
          <a:lstStyle/>
          <a:p>
            <a:r>
              <a:rPr lang="en-US" b="1" u="sng" dirty="0" smtClean="0"/>
              <a:t>First, unexpected results from MDPX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36983" y="1288131"/>
            <a:ext cx="6635621" cy="4901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MDPX operates with the </a:t>
            </a:r>
            <a:r>
              <a:rPr lang="en-US" dirty="0" err="1" smtClean="0"/>
              <a:t>rf</a:t>
            </a:r>
            <a:r>
              <a:rPr lang="en-US" dirty="0" smtClean="0"/>
              <a:t> power applied to the lower electrode, the chamber is grounded, and the upper electrode is electrically floating.</a:t>
            </a:r>
          </a:p>
          <a:p>
            <a:r>
              <a:rPr lang="en-US" dirty="0" smtClean="0"/>
              <a:t>For viewing purposes, the upper electrode contains a fine titanium mesh</a:t>
            </a:r>
          </a:p>
          <a:p>
            <a:r>
              <a:rPr lang="en-US" dirty="0" smtClean="0"/>
              <a:t>Dust particles (2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or 0.5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diameter) are introduced using a dust shaker. They are suspended 20 - 30 mm above the lower electrode</a:t>
            </a:r>
          </a:p>
          <a:p>
            <a:r>
              <a:rPr lang="en-US" dirty="0" smtClean="0"/>
              <a:t>Suspension viewed from above using a 4 megapixel camera at 12.5 fps.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8"/>
          <a:stretch/>
        </p:blipFill>
        <p:spPr>
          <a:xfrm>
            <a:off x="7481594" y="1288131"/>
            <a:ext cx="3676261" cy="467545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19724" y="3872204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E8E00"/>
                </a:solidFill>
              </a:rPr>
              <a:t>(63 mm)</a:t>
            </a:r>
            <a:endParaRPr lang="en-US" sz="2400" b="1" dirty="0">
              <a:solidFill>
                <a:srgbClr val="EE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80"/>
          <a:stretch/>
        </p:blipFill>
        <p:spPr>
          <a:xfrm>
            <a:off x="758785" y="164776"/>
            <a:ext cx="4185404" cy="41293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25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2" r="994"/>
          <a:stretch/>
        </p:blipFill>
        <p:spPr>
          <a:xfrm>
            <a:off x="6746030" y="164775"/>
            <a:ext cx="4153679" cy="4129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8408" y="3463173"/>
            <a:ext cx="1915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 = 145 </a:t>
            </a:r>
            <a:r>
              <a:rPr lang="en-US" sz="2400" dirty="0" err="1" smtClean="0">
                <a:solidFill>
                  <a:schemeClr val="bg1"/>
                </a:solidFill>
              </a:rPr>
              <a:t>mTorr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 = 1.0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5607" y="164775"/>
            <a:ext cx="1915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 = 145 </a:t>
            </a:r>
            <a:r>
              <a:rPr lang="en-US" sz="2400" dirty="0" err="1" smtClean="0">
                <a:solidFill>
                  <a:schemeClr val="bg1"/>
                </a:solidFill>
              </a:rPr>
              <a:t>mTorr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 = 2.0 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917" y="4599920"/>
            <a:ext cx="540898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 maxima for a sequence of 100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mages showing particle trajectories over</a:t>
            </a:r>
            <a:br>
              <a:rPr lang="en-US" sz="2400" dirty="0" smtClean="0"/>
            </a:br>
            <a:r>
              <a:rPr lang="en-US" sz="2400" dirty="0" smtClean="0"/>
              <a:t>approximately 8 s. The circular patters are</a:t>
            </a:r>
            <a:br>
              <a:rPr lang="en-US" sz="2400" dirty="0" smtClean="0"/>
            </a:br>
            <a:r>
              <a:rPr lang="en-US" sz="2400" dirty="0" smtClean="0"/>
              <a:t>the result of </a:t>
            </a:r>
            <a:r>
              <a:rPr lang="en-US" sz="2400" b="1" dirty="0" smtClean="0"/>
              <a:t>E</a:t>
            </a:r>
            <a:r>
              <a:rPr lang="en-US" sz="2400" dirty="0" smtClean="0"/>
              <a:t> x </a:t>
            </a:r>
            <a:r>
              <a:rPr lang="en-US" sz="2400" b="1" dirty="0" smtClean="0"/>
              <a:t>B</a:t>
            </a:r>
            <a:r>
              <a:rPr lang="en-US" sz="2400" dirty="0" smtClean="0"/>
              <a:t> driven drifting ions that</a:t>
            </a:r>
            <a:br>
              <a:rPr lang="en-US" sz="2400" dirty="0" smtClean="0"/>
            </a:br>
            <a:r>
              <a:rPr lang="en-US" sz="2400" dirty="0" smtClean="0"/>
              <a:t>transfer momentum to the dust particles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8280" y="4599920"/>
            <a:ext cx="533043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B is increased to 2 T, a grid structure appears in the suspended dust particles. The grid structure has the identical spatial structure as the mesh in the upper electrode.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99184" y="1813973"/>
            <a:ext cx="1322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micron</a:t>
            </a:r>
          </a:p>
          <a:p>
            <a:r>
              <a:rPr lang="en-US" sz="2400" dirty="0" smtClean="0"/>
              <a:t>diameter</a:t>
            </a:r>
          </a:p>
          <a:p>
            <a:r>
              <a:rPr lang="en-US" sz="2400" dirty="0" smtClean="0"/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9512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4725"/>
            <a:ext cx="10515600" cy="1026288"/>
          </a:xfrm>
        </p:spPr>
        <p:txBody>
          <a:bodyPr/>
          <a:lstStyle/>
          <a:p>
            <a:r>
              <a:rPr lang="en-US" b="1" u="sng" dirty="0" smtClean="0"/>
              <a:t>Close-up view of dust grid structure (125x125)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6" y="1825625"/>
            <a:ext cx="5181600" cy="2561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808" y="1610632"/>
            <a:ext cx="5727442" cy="4236098"/>
          </a:xfrm>
        </p:spPr>
        <p:txBody>
          <a:bodyPr/>
          <a:lstStyle/>
          <a:p>
            <a:r>
              <a:rPr lang="en-US" dirty="0" smtClean="0"/>
              <a:t>In both cases, the dust grid spacing is identical to the to the spacing of the mesh wires (0.635 mm)</a:t>
            </a:r>
          </a:p>
          <a:p>
            <a:r>
              <a:rPr lang="en-US" dirty="0" smtClean="0"/>
              <a:t>Also, the width of the dust “grid lines” is the same as the diameter of the mesh wires.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It appears that the dust grid structure “maps” to the spatial dimensions of the wire mesh.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8323" y="4665308"/>
            <a:ext cx="2042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particles,</a:t>
            </a:r>
          </a:p>
          <a:p>
            <a:r>
              <a:rPr lang="en-US" sz="2400" dirty="0" smtClean="0"/>
              <a:t>B = 2 T</a:t>
            </a:r>
          </a:p>
          <a:p>
            <a:r>
              <a:rPr lang="en-US" sz="2400" dirty="0" smtClean="0"/>
              <a:t>P = 145 </a:t>
            </a:r>
            <a:r>
              <a:rPr lang="en-US" sz="2400" dirty="0" err="1" smtClean="0"/>
              <a:t>mTorr</a:t>
            </a:r>
            <a:endParaRPr lang="en-US" sz="2400" dirty="0" smtClean="0"/>
          </a:p>
          <a:p>
            <a:r>
              <a:rPr lang="en-US" sz="2400" dirty="0" smtClean="0"/>
              <a:t>RF 2.5 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32179" y="4665308"/>
            <a:ext cx="2274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particles,</a:t>
            </a:r>
          </a:p>
          <a:p>
            <a:r>
              <a:rPr lang="en-US" sz="2400" dirty="0" smtClean="0"/>
              <a:t>B = 1.5 T</a:t>
            </a:r>
          </a:p>
          <a:p>
            <a:r>
              <a:rPr lang="en-US" sz="2400" dirty="0" smtClean="0"/>
              <a:t>P = 53 </a:t>
            </a:r>
            <a:r>
              <a:rPr lang="en-US" sz="2400" dirty="0" err="1" smtClean="0"/>
              <a:t>mTorr</a:t>
            </a:r>
            <a:endParaRPr lang="en-US" sz="2400" dirty="0" smtClean="0"/>
          </a:p>
          <a:p>
            <a:r>
              <a:rPr lang="en-US" sz="2400" dirty="0" smtClean="0"/>
              <a:t>RF 2.5 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6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41" y="61506"/>
            <a:ext cx="10515600" cy="894508"/>
          </a:xfrm>
        </p:spPr>
        <p:txBody>
          <a:bodyPr/>
          <a:lstStyle/>
          <a:p>
            <a:r>
              <a:rPr lang="en-US" b="1" u="sng" dirty="0" smtClean="0"/>
              <a:t>Additional observations 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963122"/>
            <a:ext cx="6304150" cy="30440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0070" y="997914"/>
            <a:ext cx="5181600" cy="4824388"/>
          </a:xfrm>
        </p:spPr>
        <p:txBody>
          <a:bodyPr/>
          <a:lstStyle/>
          <a:p>
            <a:r>
              <a:rPr lang="en-US" dirty="0" smtClean="0"/>
              <a:t>The dust grid structure is greatly suppressed in the region mapped to the FTO glass.</a:t>
            </a:r>
          </a:p>
          <a:p>
            <a:r>
              <a:rPr lang="en-US" dirty="0" smtClean="0"/>
              <a:t>When the pressure was increased to 167 </a:t>
            </a:r>
            <a:r>
              <a:rPr lang="en-US" dirty="0" err="1" smtClean="0"/>
              <a:t>mTorr</a:t>
            </a:r>
            <a:r>
              <a:rPr lang="en-US" dirty="0" smtClean="0"/>
              <a:t>, the grid structure was suppressed over the entire region and the particles are freely circulating.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The dust grid structure is strongly connected to the mesh.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743" y="4048026"/>
            <a:ext cx="2239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4 W, B = 1.5 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 = 128 </a:t>
            </a:r>
            <a:r>
              <a:rPr lang="en-US" sz="2400" dirty="0" err="1" smtClean="0">
                <a:solidFill>
                  <a:srgbClr val="FF0000"/>
                </a:solidFill>
              </a:rPr>
              <a:t>mTorr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particles</a:t>
            </a:r>
          </a:p>
          <a:p>
            <a:r>
              <a:rPr lang="en-US" sz="2400" dirty="0" smtClean="0"/>
              <a:t>FTO glass plate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overing ½ of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mesh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1818" y="4048026"/>
            <a:ext cx="2239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4 W, B = 1.5 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 = 167 </a:t>
            </a:r>
            <a:r>
              <a:rPr lang="en-US" sz="2400" dirty="0" err="1" smtClean="0">
                <a:solidFill>
                  <a:srgbClr val="FF0000"/>
                </a:solidFill>
              </a:rPr>
              <a:t>mTorr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2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 </a:t>
            </a:r>
            <a:r>
              <a:rPr lang="en-US" sz="2400" dirty="0" smtClean="0"/>
              <a:t>particles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FTO glass plate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overing ½ of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mesh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9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20" y="169182"/>
            <a:ext cx="10515600" cy="81053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What is the mechanism for the dust grid structure?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1172044"/>
            <a:ext cx="10227907" cy="47680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appears that the floating mesh structure is somehow, over a distance of 3 – 4 cm, imprinted on the dust. </a:t>
            </a:r>
          </a:p>
          <a:p>
            <a:r>
              <a:rPr lang="en-US" dirty="0" smtClean="0"/>
              <a:t>This is somewhat surprising given the collisional nature of the plasma (ion-neutral </a:t>
            </a:r>
            <a:r>
              <a:rPr lang="en-US" dirty="0" err="1" smtClean="0"/>
              <a:t>mfp</a:t>
            </a:r>
            <a:r>
              <a:rPr lang="en-US" dirty="0" smtClean="0"/>
              <a:t> </a:t>
            </a:r>
            <a:r>
              <a:rPr lang="en-US" dirty="0">
                <a:latin typeface="SymbolPi" panose="02000500070000020004" pitchFamily="2" charset="0"/>
              </a:rPr>
              <a:t>»</a:t>
            </a:r>
            <a:r>
              <a:rPr lang="en-US" dirty="0" smtClean="0"/>
              <a:t> 0.6 mm, electron-neutral </a:t>
            </a:r>
            <a:r>
              <a:rPr lang="en-US" dirty="0" err="1" smtClean="0"/>
              <a:t>mfp</a:t>
            </a:r>
            <a:r>
              <a:rPr lang="en-US" dirty="0" smtClean="0"/>
              <a:t>  </a:t>
            </a:r>
            <a:r>
              <a:rPr lang="en-US" dirty="0" smtClean="0">
                <a:latin typeface="SymbolPi" panose="02000500070000020004" pitchFamily="2" charset="0"/>
              </a:rPr>
              <a:t>»</a:t>
            </a:r>
            <a:r>
              <a:rPr lang="en-US" dirty="0" smtClean="0"/>
              <a:t> 8 mm)</a:t>
            </a:r>
          </a:p>
          <a:p>
            <a:r>
              <a:rPr lang="en-US" dirty="0" smtClean="0"/>
              <a:t>Potentials can be mapped along magnetic fields over long distances in </a:t>
            </a:r>
            <a:r>
              <a:rPr lang="en-US" dirty="0" err="1" smtClean="0"/>
              <a:t>collisionless</a:t>
            </a:r>
            <a:r>
              <a:rPr lang="en-US" dirty="0" smtClean="0"/>
              <a:t> plasmas.</a:t>
            </a:r>
          </a:p>
          <a:p>
            <a:r>
              <a:rPr lang="en-US" dirty="0" smtClean="0"/>
              <a:t>The effect clearly depends on the degree of magnetization and the </a:t>
            </a:r>
            <a:r>
              <a:rPr lang="en-US" dirty="0" err="1" smtClean="0"/>
              <a:t>collisionality</a:t>
            </a:r>
            <a:r>
              <a:rPr lang="en-US" dirty="0" smtClean="0"/>
              <a:t> of the plasma: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rid structures are favored at higher magnetic fields,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and lower pressures</a:t>
            </a:r>
          </a:p>
          <a:p>
            <a:r>
              <a:rPr lang="en-US" dirty="0" smtClean="0"/>
              <a:t>Further experiments are in progress</a:t>
            </a:r>
          </a:p>
          <a:p>
            <a:r>
              <a:rPr lang="en-US" dirty="0" smtClean="0"/>
              <a:t>Numerical simulations are needed to understand the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207" y="1664162"/>
            <a:ext cx="4086571" cy="96555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More Information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87" y="2668240"/>
            <a:ext cx="9960430" cy="3649589"/>
          </a:xfrm>
        </p:spPr>
        <p:txBody>
          <a:bodyPr>
            <a:normAutofit/>
          </a:bodyPr>
          <a:lstStyle/>
          <a:p>
            <a:r>
              <a:rPr lang="en-US" dirty="0" smtClean="0"/>
              <a:t>MDPX Device:</a:t>
            </a:r>
          </a:p>
          <a:p>
            <a:pPr lvl="1"/>
            <a:r>
              <a:rPr lang="en-US" sz="2800" dirty="0"/>
              <a:t>http://psl.physics.auburn.edu/research/magnetized-dusty-plasmas.html</a:t>
            </a:r>
          </a:p>
          <a:p>
            <a:pPr lvl="1"/>
            <a:r>
              <a:rPr lang="en-US" sz="2800" dirty="0" smtClean="0"/>
              <a:t>Thomas et al, Plasma Phys. Control. </a:t>
            </a:r>
            <a:r>
              <a:rPr lang="en-US" sz="2800" dirty="0" err="1" smtClean="0"/>
              <a:t>Fus</a:t>
            </a:r>
            <a:r>
              <a:rPr lang="en-US" sz="2800" dirty="0" smtClean="0"/>
              <a:t>. </a:t>
            </a:r>
            <a:r>
              <a:rPr lang="en-US" sz="2800" b="1" dirty="0" smtClean="0"/>
              <a:t>54</a:t>
            </a:r>
            <a:r>
              <a:rPr lang="en-US" sz="2800" dirty="0" smtClean="0"/>
              <a:t>, 124034 (2012)</a:t>
            </a:r>
          </a:p>
          <a:p>
            <a:pPr lvl="1"/>
            <a:r>
              <a:rPr lang="en-US" sz="2800" dirty="0" smtClean="0"/>
              <a:t>Thomas </a:t>
            </a:r>
            <a:r>
              <a:rPr lang="en-US" sz="2800" dirty="0"/>
              <a:t>et </a:t>
            </a:r>
            <a:r>
              <a:rPr lang="en-US" sz="2800" dirty="0" smtClean="0"/>
              <a:t>al,</a:t>
            </a:r>
            <a:r>
              <a:rPr lang="en-US" sz="2800" dirty="0"/>
              <a:t> </a:t>
            </a:r>
            <a:r>
              <a:rPr lang="fr-FR" sz="2800" dirty="0" smtClean="0"/>
              <a:t>J</a:t>
            </a:r>
            <a:r>
              <a:rPr lang="fr-FR" sz="2800" dirty="0"/>
              <a:t>. Plasma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, </a:t>
            </a:r>
            <a:r>
              <a:rPr lang="fr-FR" sz="2800" b="1" dirty="0" smtClean="0"/>
              <a:t>81</a:t>
            </a:r>
            <a:r>
              <a:rPr lang="fr-FR" sz="2800" dirty="0"/>
              <a:t>, </a:t>
            </a:r>
            <a:r>
              <a:rPr lang="fr-FR" sz="2800" dirty="0" smtClean="0"/>
              <a:t>345810206 (2015)</a:t>
            </a:r>
            <a:endParaRPr lang="en-US" sz="2800" dirty="0"/>
          </a:p>
          <a:p>
            <a:r>
              <a:rPr lang="en-US" dirty="0" smtClean="0"/>
              <a:t>Grid structures</a:t>
            </a:r>
          </a:p>
          <a:p>
            <a:pPr lvl="1"/>
            <a:r>
              <a:rPr lang="en-US" sz="2800" dirty="0" smtClean="0"/>
              <a:t>Thomas et al, Phys. Plasmas 22, 030701 (2015)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8033" y="363864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Thank you.</a:t>
            </a:r>
            <a:endParaRPr lang="en-US" sz="60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30220"/>
            <a:ext cx="1208936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243665"/>
            <a:ext cx="4787576" cy="6383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38" y="74644"/>
            <a:ext cx="534201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96" y="0"/>
            <a:ext cx="10515600" cy="98904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Why study magnetized dusty plasmas?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1" y="1174685"/>
            <a:ext cx="11291596" cy="5181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Astrophysics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smtClean="0"/>
              <a:t> charged, magnetized dust thought to play an important role in star formation (</a:t>
            </a:r>
            <a:r>
              <a:rPr lang="en-US" dirty="0" err="1" smtClean="0"/>
              <a:t>Mestel</a:t>
            </a:r>
            <a:r>
              <a:rPr lang="en-US" dirty="0" smtClean="0"/>
              <a:t> and Spitzer, </a:t>
            </a:r>
            <a:r>
              <a:rPr lang="en-US" dirty="0" smtClean="0"/>
              <a:t>MNRAS </a:t>
            </a:r>
            <a:r>
              <a:rPr lang="en-US" u="sng" dirty="0" smtClean="0"/>
              <a:t>116</a:t>
            </a:r>
            <a:r>
              <a:rPr lang="en-US" dirty="0" smtClean="0"/>
              <a:t>, 503, 1956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Solar system – </a:t>
            </a:r>
          </a:p>
          <a:p>
            <a:pPr lvl="1"/>
            <a:r>
              <a:rPr lang="en-US" dirty="0" smtClean="0"/>
              <a:t>Dust streams emanating from Jupiter</a:t>
            </a:r>
          </a:p>
          <a:p>
            <a:pPr lvl="1"/>
            <a:r>
              <a:rPr lang="en-US" dirty="0" smtClean="0"/>
              <a:t>Planetary ring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Magnetic fusion –</a:t>
            </a:r>
          </a:p>
          <a:p>
            <a:pPr lvl="1"/>
            <a:r>
              <a:rPr lang="en-US" dirty="0" smtClean="0"/>
              <a:t>micron size pieces of material (Be, Fe, C, Ni, W) ablated and re-condensed from device walls usually during </a:t>
            </a:r>
            <a:r>
              <a:rPr lang="en-US" i="1" dirty="0" smtClean="0">
                <a:solidFill>
                  <a:srgbClr val="0000FF"/>
                </a:solidFill>
              </a:rPr>
              <a:t>disruptions</a:t>
            </a:r>
            <a:r>
              <a:rPr lang="en-US" dirty="0" smtClean="0"/>
              <a:t> and then recirculated by device shaking. Can be detrimental to plasma, and poses critical safety issue (absorption of tritium).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ITER – toroidal field 13 T </a:t>
            </a:r>
            <a:r>
              <a:rPr lang="en-US" dirty="0" smtClean="0">
                <a:sym typeface="Wingdings" panose="05000000000000000000" pitchFamily="2" charset="2"/>
              </a:rPr>
              <a:t> “dust” will have </a:t>
            </a:r>
            <a:r>
              <a:rPr lang="en-US" dirty="0" err="1" smtClean="0">
                <a:sym typeface="Wingdings" panose="05000000000000000000" pitchFamily="2" charset="2"/>
              </a:rPr>
              <a:t>gyroradii</a:t>
            </a:r>
            <a:r>
              <a:rPr lang="en-US" dirty="0" smtClean="0">
                <a:sym typeface="Wingdings" panose="05000000000000000000" pitchFamily="2" charset="2"/>
              </a:rPr>
              <a:t> ~ meter, minor radius is 2.8 m, so dust transport affected by the magnetic field</a:t>
            </a:r>
          </a:p>
          <a:p>
            <a:r>
              <a:rPr lang="en-US" dirty="0" smtClean="0"/>
              <a:t>Scientifically interesting, technically challenging, but feasible!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7" y="200374"/>
            <a:ext cx="11373166" cy="101580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Magnetic force on a charged particle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32748"/>
            <a:ext cx="10722427" cy="5096044"/>
          </a:xfrm>
        </p:spPr>
        <p:txBody>
          <a:bodyPr>
            <a:noAutofit/>
          </a:bodyPr>
          <a:lstStyle/>
          <a:p>
            <a:r>
              <a:rPr lang="en-US" sz="3200" dirty="0" smtClean="0"/>
              <a:t>(q/m)</a:t>
            </a:r>
            <a:r>
              <a:rPr lang="en-US" sz="3200" baseline="-25000" dirty="0" smtClean="0"/>
              <a:t>electron</a:t>
            </a:r>
            <a:r>
              <a:rPr lang="en-US" sz="3200" dirty="0" smtClean="0"/>
              <a:t> = 1.76 x 10</a:t>
            </a:r>
            <a:r>
              <a:rPr lang="en-US" sz="3200" baseline="30000" dirty="0" smtClean="0"/>
              <a:t>11  </a:t>
            </a:r>
            <a:r>
              <a:rPr lang="en-US" sz="3200" dirty="0" smtClean="0"/>
              <a:t>C/kg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(q/m)</a:t>
            </a:r>
            <a:r>
              <a:rPr lang="en-US" sz="3200" baseline="-25000" dirty="0" smtClean="0"/>
              <a:t>proton</a:t>
            </a:r>
            <a:r>
              <a:rPr lang="en-US" sz="3200" dirty="0" smtClean="0"/>
              <a:t> = 5.4 x 10</a:t>
            </a:r>
            <a:r>
              <a:rPr lang="en-US" sz="3200" baseline="30000" dirty="0" smtClean="0"/>
              <a:t>-4</a:t>
            </a:r>
            <a:r>
              <a:rPr lang="en-US" sz="3200" dirty="0" smtClean="0"/>
              <a:t> (q/m)</a:t>
            </a:r>
            <a:r>
              <a:rPr lang="en-US" sz="3200" baseline="-25000" dirty="0" smtClean="0"/>
              <a:t>electron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For a dust particle of radius a =</a:t>
            </a:r>
            <a:r>
              <a:rPr lang="en-US" sz="3200" dirty="0"/>
              <a:t> 0.5 </a:t>
            </a:r>
            <a:r>
              <a:rPr lang="en-US" sz="3200" dirty="0" smtClean="0">
                <a:latin typeface="Symbol" panose="05050102010706020507" pitchFamily="18" charset="2"/>
              </a:rPr>
              <a:t>m</a:t>
            </a:r>
            <a:r>
              <a:rPr lang="en-US" sz="3200" dirty="0" smtClean="0"/>
              <a:t>m in a typical lab plasma:</a:t>
            </a:r>
            <a:br>
              <a:rPr lang="en-US" sz="3200" dirty="0" smtClean="0"/>
            </a:br>
            <a:r>
              <a:rPr lang="en-US" sz="3200" dirty="0" smtClean="0"/>
              <a:t>q </a:t>
            </a:r>
            <a:r>
              <a:rPr lang="en-US" sz="3200" dirty="0" smtClean="0">
                <a:latin typeface="SymbolPi" panose="02000500070000020004" pitchFamily="2" charset="0"/>
              </a:rPr>
              <a:t>»</a:t>
            </a:r>
            <a:r>
              <a:rPr lang="en-US" sz="3200" dirty="0" smtClean="0"/>
              <a:t> -2000e,  m </a:t>
            </a:r>
            <a:r>
              <a:rPr lang="en-US" sz="3200" dirty="0">
                <a:latin typeface="SymbolPi" panose="02000500070000020004" pitchFamily="2" charset="0"/>
              </a:rPr>
              <a:t>»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-15</a:t>
            </a:r>
            <a:r>
              <a:rPr lang="en-US" sz="3200" dirty="0" smtClean="0"/>
              <a:t> kg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(q/m)</a:t>
            </a:r>
            <a:r>
              <a:rPr lang="en-US" sz="3200" baseline="-25000" dirty="0" smtClean="0">
                <a:solidFill>
                  <a:srgbClr val="FF0000"/>
                </a:solidFill>
              </a:rPr>
              <a:t>dust</a:t>
            </a:r>
            <a:r>
              <a:rPr lang="en-US" sz="3200" dirty="0" smtClean="0">
                <a:solidFill>
                  <a:srgbClr val="FF0000"/>
                </a:solidFill>
              </a:rPr>
              <a:t> = 1.8 x 10</a:t>
            </a:r>
            <a:r>
              <a:rPr lang="en-US" sz="3200" baseline="30000" dirty="0" smtClean="0">
                <a:solidFill>
                  <a:srgbClr val="FF0000"/>
                </a:solidFill>
              </a:rPr>
              <a:t>-12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(e/m</a:t>
            </a:r>
            <a:r>
              <a:rPr lang="en-US" sz="3200" baseline="-25000" dirty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)            </a:t>
            </a:r>
            <a:r>
              <a:rPr lang="en-US" sz="3200" dirty="0" smtClean="0"/>
              <a:t>[ (q/m)</a:t>
            </a:r>
            <a:r>
              <a:rPr lang="en-US" sz="3200" baseline="-25000" dirty="0" smtClean="0"/>
              <a:t>dust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SymbolPi" panose="02000500070000020004" pitchFamily="2" charset="0"/>
              </a:rPr>
              <a:t>µ</a:t>
            </a:r>
            <a:r>
              <a:rPr lang="en-US" sz="3200" dirty="0" smtClean="0"/>
              <a:t> 1/a</a:t>
            </a:r>
            <a:r>
              <a:rPr lang="en-US" sz="3200" baseline="30000" dirty="0" smtClean="0"/>
              <a:t>2</a:t>
            </a:r>
            <a:r>
              <a:rPr lang="en-US" sz="3200" dirty="0"/>
              <a:t>]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Shortly, the conditions under which a dust particle can be considered “magnetized” will be discussed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48344"/>
              </p:ext>
            </p:extLst>
          </p:nvPr>
        </p:nvGraphicFramePr>
        <p:xfrm>
          <a:off x="9002076" y="158645"/>
          <a:ext cx="2558552" cy="105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2076" y="158645"/>
                        <a:ext cx="2558552" cy="105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4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4" y="66546"/>
            <a:ext cx="10515600" cy="913169"/>
          </a:xfrm>
        </p:spPr>
        <p:txBody>
          <a:bodyPr/>
          <a:lstStyle/>
          <a:p>
            <a:r>
              <a:rPr lang="en-US" b="1" u="sng" dirty="0" smtClean="0"/>
              <a:t>Questions to investigate in MDPX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4" y="1063204"/>
            <a:ext cx="11375572" cy="52096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Dust in a magnetized plasma (electrons and ions magnetized, dust not)</a:t>
            </a:r>
          </a:p>
          <a:p>
            <a:pPr lvl="1"/>
            <a:r>
              <a:rPr lang="en-US" dirty="0" smtClean="0"/>
              <a:t>How is charging process modified?</a:t>
            </a:r>
          </a:p>
          <a:p>
            <a:pPr lvl="1"/>
            <a:r>
              <a:rPr lang="en-US" dirty="0" smtClean="0"/>
              <a:t>How is Debye screening modified?</a:t>
            </a:r>
          </a:p>
          <a:p>
            <a:pPr lvl="1"/>
            <a:r>
              <a:rPr lang="en-US" dirty="0" smtClean="0"/>
              <a:t>Is the ion wake effect modified?</a:t>
            </a:r>
          </a:p>
          <a:p>
            <a:pPr lvl="1"/>
            <a:r>
              <a:rPr lang="en-US" dirty="0" smtClean="0"/>
              <a:t>How are the forces on dust, e.g. ion drag, modified?</a:t>
            </a:r>
          </a:p>
          <a:p>
            <a:pPr lvl="1"/>
            <a:r>
              <a:rPr lang="en-US" dirty="0" smtClean="0"/>
              <a:t>Rotation of dust clouds due to </a:t>
            </a:r>
            <a:r>
              <a:rPr lang="en-US" b="1" dirty="0" smtClean="0"/>
              <a:t>E</a:t>
            </a:r>
            <a:r>
              <a:rPr lang="en-US" dirty="0" smtClean="0"/>
              <a:t> x </a:t>
            </a:r>
            <a:r>
              <a:rPr lang="en-US" b="1" dirty="0" smtClean="0"/>
              <a:t>B</a:t>
            </a:r>
            <a:r>
              <a:rPr lang="en-US" dirty="0" smtClean="0"/>
              <a:t> ion drifts</a:t>
            </a:r>
          </a:p>
          <a:p>
            <a:pPr lvl="1"/>
            <a:r>
              <a:rPr lang="en-US" dirty="0" smtClean="0"/>
              <a:t>Effects of </a:t>
            </a:r>
            <a:r>
              <a:rPr lang="en-US" b="1" dirty="0" smtClean="0"/>
              <a:t>B</a:t>
            </a:r>
            <a:r>
              <a:rPr lang="en-US" dirty="0" smtClean="0"/>
              <a:t> on the formation and structure of dust crystals</a:t>
            </a:r>
          </a:p>
          <a:p>
            <a:pPr lvl="1"/>
            <a:r>
              <a:rPr lang="en-US" dirty="0" smtClean="0"/>
              <a:t>How are dust acoustic waves modified in magnetized plasma</a:t>
            </a:r>
          </a:p>
          <a:p>
            <a:r>
              <a:rPr lang="en-US" dirty="0" smtClean="0"/>
              <a:t>Study dusty plasmas with paramagnetic or ferromagnetic particles in uniform and non-uniform B fields, effect of </a:t>
            </a:r>
            <a:r>
              <a:rPr lang="en-US" dirty="0">
                <a:latin typeface="SymbolPi" panose="02000500070000020004" pitchFamily="2" charset="0"/>
              </a:rPr>
              <a:t>Ñ</a:t>
            </a:r>
            <a:r>
              <a:rPr lang="en-US" dirty="0" smtClean="0"/>
              <a:t>B force </a:t>
            </a:r>
          </a:p>
          <a:p>
            <a:r>
              <a:rPr lang="en-US" dirty="0" smtClean="0"/>
              <a:t>Magnetized dust effects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Observe dust </a:t>
            </a:r>
            <a:r>
              <a:rPr lang="en-US" dirty="0" err="1" smtClean="0">
                <a:solidFill>
                  <a:srgbClr val="0000FF"/>
                </a:solidFill>
              </a:rPr>
              <a:t>gyromotion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b="1" dirty="0" smtClean="0"/>
              <a:t>g</a:t>
            </a:r>
            <a:r>
              <a:rPr lang="en-US" dirty="0" smtClean="0"/>
              <a:t> </a:t>
            </a:r>
            <a:r>
              <a:rPr lang="en-US" dirty="0" smtClean="0">
                <a:latin typeface="SymbolPi" panose="02000500070000020004" pitchFamily="2" charset="0"/>
              </a:rPr>
              <a:t>||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or </a:t>
            </a:r>
            <a:r>
              <a:rPr lang="en-US" b="1" dirty="0" smtClean="0"/>
              <a:t>g</a:t>
            </a:r>
            <a:r>
              <a:rPr lang="en-US" dirty="0" smtClean="0"/>
              <a:t> </a:t>
            </a:r>
            <a:r>
              <a:rPr lang="en-US" dirty="0" smtClean="0">
                <a:latin typeface="SymbolPi" panose="02000500070000020004" pitchFamily="2" charset="0"/>
              </a:rPr>
              <a:t>^ </a:t>
            </a:r>
            <a:r>
              <a:rPr lang="en-US" b="1" dirty="0" smtClean="0"/>
              <a:t>B</a:t>
            </a:r>
            <a:r>
              <a:rPr lang="en-US" dirty="0" smtClean="0"/>
              <a:t>  (</a:t>
            </a:r>
            <a:r>
              <a:rPr lang="en-US" b="1" dirty="0" smtClean="0"/>
              <a:t>g</a:t>
            </a:r>
            <a:r>
              <a:rPr lang="en-US" dirty="0" smtClean="0"/>
              <a:t> x </a:t>
            </a:r>
            <a:r>
              <a:rPr lang="en-US" b="1" dirty="0" smtClean="0"/>
              <a:t>B</a:t>
            </a:r>
            <a:r>
              <a:rPr lang="en-US" dirty="0" smtClean="0"/>
              <a:t> drifts)</a:t>
            </a:r>
          </a:p>
          <a:p>
            <a:pPr lvl="1"/>
            <a:r>
              <a:rPr lang="en-US" dirty="0" smtClean="0"/>
              <a:t>New dust wave modes when dust is magnetized, e.g.,  electrostatic dust cyclotron waves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18883"/>
            <a:ext cx="10515600" cy="84785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Dust charging for B = 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65" y="1346873"/>
            <a:ext cx="10615191" cy="49577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usual theory used to compute the dust charge assumes that the process is </a:t>
            </a:r>
            <a:r>
              <a:rPr lang="en-US" i="1" dirty="0" smtClean="0"/>
              <a:t>isotropic</a:t>
            </a:r>
            <a:r>
              <a:rPr lang="en-US" dirty="0" smtClean="0"/>
              <a:t> – electrons and ions can be collected by the particle from all directions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Currents to a particle of radius = a in a plasma having densities n</a:t>
            </a:r>
            <a:r>
              <a:rPr lang="en-US" baseline="-25000" dirty="0" smtClean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en-US" dirty="0" err="1" smtClean="0">
                <a:sym typeface="Wingdings" panose="05000000000000000000" pitchFamily="2" charset="2"/>
              </a:rPr>
              <a:t>n</a:t>
            </a:r>
            <a:r>
              <a:rPr lang="en-US" baseline="-25000" dirty="0" err="1" smtClean="0">
                <a:sym typeface="Wingdings" panose="05000000000000000000" pitchFamily="2" charset="2"/>
              </a:rPr>
              <a:t>i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-25000" dirty="0">
              <a:sym typeface="Wingdings" panose="05000000000000000000" pitchFamily="2" charset="2"/>
            </a:endParaRPr>
          </a:p>
          <a:p>
            <a:endParaRPr lang="en-US" baseline="-25000" dirty="0" smtClean="0">
              <a:sym typeface="Wingdings" panose="05000000000000000000" pitchFamily="2" charset="2"/>
            </a:endParaRPr>
          </a:p>
          <a:p>
            <a:endParaRPr lang="en-US" baseline="-25000" dirty="0">
              <a:sym typeface="Wingdings" panose="05000000000000000000" pitchFamily="2" charset="2"/>
            </a:endParaRPr>
          </a:p>
          <a:p>
            <a:endParaRPr lang="en-US" baseline="-25000" dirty="0" smtClean="0">
              <a:sym typeface="Wingdings" panose="05000000000000000000" pitchFamily="2" charset="2"/>
            </a:endParaRPr>
          </a:p>
          <a:p>
            <a:endParaRPr lang="en-US" baseline="-250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More electrons get to particle initially, so </a:t>
            </a:r>
            <a:r>
              <a:rPr lang="en-US" i="1" dirty="0" err="1" smtClean="0">
                <a:sym typeface="Wingdings" panose="05000000000000000000" pitchFamily="2" charset="2"/>
              </a:rPr>
              <a:t>V</a:t>
            </a:r>
            <a:r>
              <a:rPr lang="en-US" i="1" baseline="-25000" dirty="0" err="1" smtClean="0">
                <a:sym typeface="Wingdings" panose="05000000000000000000" pitchFamily="2" charset="2"/>
              </a:rPr>
              <a:t>f</a:t>
            </a:r>
            <a:r>
              <a:rPr lang="en-US" i="1" baseline="-250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&lt; 0  electrons are r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epelled </a:t>
            </a:r>
            <a:r>
              <a:rPr lang="en-US" dirty="0" smtClean="0">
                <a:sym typeface="Wingdings" panose="05000000000000000000" pitchFamily="2" charset="2"/>
              </a:rPr>
              <a:t>and ions are attracted to the dust particle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Particle is floating, so in equilibrium,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I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f,eq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Treat dust as spherical capacitor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f,eq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59392"/>
              </p:ext>
            </p:extLst>
          </p:nvPr>
        </p:nvGraphicFramePr>
        <p:xfrm>
          <a:off x="738734" y="2962793"/>
          <a:ext cx="67738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3" imgW="3390840" imgH="609480" progId="Equation.DSMT4">
                  <p:embed/>
                </p:oleObj>
              </mc:Choice>
              <mc:Fallback>
                <p:oleObj name="Equation" r:id="rId3" imgW="3390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734" y="2962793"/>
                        <a:ext cx="6773862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938723" y="2929812"/>
            <a:ext cx="2725785" cy="1193826"/>
            <a:chOff x="7938723" y="2929812"/>
            <a:chExt cx="2725785" cy="1193826"/>
          </a:xfrm>
        </p:grpSpPr>
        <p:grpSp>
          <p:nvGrpSpPr>
            <p:cNvPr id="18" name="Group 17"/>
            <p:cNvGrpSpPr/>
            <p:nvPr/>
          </p:nvGrpSpPr>
          <p:grpSpPr>
            <a:xfrm>
              <a:off x="7938723" y="3030666"/>
              <a:ext cx="2725785" cy="1092972"/>
              <a:chOff x="7987004" y="2903640"/>
              <a:chExt cx="2725785" cy="109297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987004" y="2903640"/>
                <a:ext cx="2725785" cy="1087788"/>
                <a:chOff x="4422710" y="4244300"/>
                <a:chExt cx="2725785" cy="1087788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74637" y="4244300"/>
                  <a:ext cx="2305908" cy="1087788"/>
                </a:xfrm>
                <a:custGeom>
                  <a:avLst/>
                  <a:gdLst>
                    <a:gd name="connsiteX0" fmla="*/ 0 w 4283997"/>
                    <a:gd name="connsiteY0" fmla="*/ 32322 h 1009356"/>
                    <a:gd name="connsiteX1" fmla="*/ 3275045 w 4283997"/>
                    <a:gd name="connsiteY1" fmla="*/ 32322 h 1009356"/>
                    <a:gd name="connsiteX2" fmla="*/ 4254759 w 4283997"/>
                    <a:gd name="connsiteY2" fmla="*/ 368224 h 1009356"/>
                    <a:gd name="connsiteX3" fmla="*/ 3648269 w 4283997"/>
                    <a:gd name="connsiteY3" fmla="*/ 918730 h 1009356"/>
                    <a:gd name="connsiteX4" fmla="*/ 83975 w 4283997"/>
                    <a:gd name="connsiteY4" fmla="*/ 1002706 h 1009356"/>
                    <a:gd name="connsiteX0" fmla="*/ 1 w 4200022"/>
                    <a:gd name="connsiteY0" fmla="*/ 32322 h 1009356"/>
                    <a:gd name="connsiteX1" fmla="*/ 3191070 w 4200022"/>
                    <a:gd name="connsiteY1" fmla="*/ 32322 h 1009356"/>
                    <a:gd name="connsiteX2" fmla="*/ 4170784 w 4200022"/>
                    <a:gd name="connsiteY2" fmla="*/ 368224 h 1009356"/>
                    <a:gd name="connsiteX3" fmla="*/ 3564294 w 4200022"/>
                    <a:gd name="connsiteY3" fmla="*/ 918730 h 1009356"/>
                    <a:gd name="connsiteX4" fmla="*/ 0 w 4200022"/>
                    <a:gd name="connsiteY4" fmla="*/ 1002706 h 1009356"/>
                    <a:gd name="connsiteX0" fmla="*/ 2 w 4200022"/>
                    <a:gd name="connsiteY0" fmla="*/ 12596 h 1045614"/>
                    <a:gd name="connsiteX1" fmla="*/ 3191070 w 4200022"/>
                    <a:gd name="connsiteY1" fmla="*/ 68580 h 1045614"/>
                    <a:gd name="connsiteX2" fmla="*/ 4170784 w 4200022"/>
                    <a:gd name="connsiteY2" fmla="*/ 404482 h 1045614"/>
                    <a:gd name="connsiteX3" fmla="*/ 3564294 w 4200022"/>
                    <a:gd name="connsiteY3" fmla="*/ 954988 h 1045614"/>
                    <a:gd name="connsiteX4" fmla="*/ 0 w 4200022"/>
                    <a:gd name="connsiteY4" fmla="*/ 1038964 h 1045614"/>
                    <a:gd name="connsiteX0" fmla="*/ 2 w 4200022"/>
                    <a:gd name="connsiteY0" fmla="*/ 12596 h 1087788"/>
                    <a:gd name="connsiteX1" fmla="*/ 3191070 w 4200022"/>
                    <a:gd name="connsiteY1" fmla="*/ 68580 h 1087788"/>
                    <a:gd name="connsiteX2" fmla="*/ 4170784 w 4200022"/>
                    <a:gd name="connsiteY2" fmla="*/ 404482 h 1087788"/>
                    <a:gd name="connsiteX3" fmla="*/ 3564294 w 4200022"/>
                    <a:gd name="connsiteY3" fmla="*/ 954988 h 1087788"/>
                    <a:gd name="connsiteX4" fmla="*/ 0 w 4200022"/>
                    <a:gd name="connsiteY4" fmla="*/ 1085617 h 1087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0022" h="1087788">
                      <a:moveTo>
                        <a:pt x="2" y="12596"/>
                      </a:moveTo>
                      <a:cubicBezTo>
                        <a:pt x="1282961" y="-15396"/>
                        <a:pt x="2495940" y="3266"/>
                        <a:pt x="3191070" y="68580"/>
                      </a:cubicBezTo>
                      <a:cubicBezTo>
                        <a:pt x="3886200" y="133894"/>
                        <a:pt x="4108580" y="256747"/>
                        <a:pt x="4170784" y="404482"/>
                      </a:cubicBezTo>
                      <a:cubicBezTo>
                        <a:pt x="4232988" y="552217"/>
                        <a:pt x="4259425" y="841466"/>
                        <a:pt x="3564294" y="954988"/>
                      </a:cubicBezTo>
                      <a:cubicBezTo>
                        <a:pt x="2869163" y="1068511"/>
                        <a:pt x="1434581" y="1096502"/>
                        <a:pt x="0" y="108561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464559" y="4531096"/>
                  <a:ext cx="485032" cy="5082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4422710" y="4785236"/>
                  <a:ext cx="272578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/>
              <p:cNvCxnSpPr/>
              <p:nvPr/>
            </p:nvCxnSpPr>
            <p:spPr>
              <a:xfrm>
                <a:off x="8272401" y="2910088"/>
                <a:ext cx="44786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8624596" y="3996612"/>
                <a:ext cx="44786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10067731" y="3480319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126825" y="3614058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61511" y="3710474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220131" y="3387013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99441" y="3480319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251234" y="3663821"/>
              <a:ext cx="1586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992483" y="2929812"/>
              <a:ext cx="237117" cy="242596"/>
              <a:chOff x="8356377" y="447869"/>
              <a:chExt cx="237117" cy="24259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8472196" y="447869"/>
                <a:ext cx="0" cy="2146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56377" y="559837"/>
                <a:ext cx="2316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8360229" y="457200"/>
                <a:ext cx="233265" cy="23326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4" y="1698641"/>
            <a:ext cx="5127352" cy="46577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6" y="1994642"/>
            <a:ext cx="4390053" cy="439005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90039"/>
              </p:ext>
            </p:extLst>
          </p:nvPr>
        </p:nvGraphicFramePr>
        <p:xfrm>
          <a:off x="148137" y="227530"/>
          <a:ext cx="11608102" cy="94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5" imgW="5651280" imgH="457200" progId="Equation.DSMT4">
                  <p:embed/>
                </p:oleObj>
              </mc:Choice>
              <mc:Fallback>
                <p:oleObj name="Equation" r:id="rId5" imgW="5651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137" y="227530"/>
                        <a:ext cx="11608102" cy="94032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873829" y="2502624"/>
            <a:ext cx="0" cy="262921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393" y="1532977"/>
            <a:ext cx="5610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= 0.5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m,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=100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2.5 eV, n =10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 m</a:t>
            </a:r>
            <a:r>
              <a:rPr lang="en-US" sz="2400" baseline="30000" dirty="0" smtClean="0"/>
              <a:t>-3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46924" y="3531268"/>
            <a:ext cx="8515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f</a:t>
            </a:r>
            <a:r>
              <a:rPr lang="en-US" sz="2400" i="1" dirty="0" smtClean="0"/>
              <a:t> (V)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6279" y="3462418"/>
            <a:ext cx="192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Currents (arb)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69363" y="5391858"/>
            <a:ext cx="1187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(V)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54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25" y="141289"/>
            <a:ext cx="10515600" cy="1120018"/>
          </a:xfrm>
        </p:spPr>
        <p:txBody>
          <a:bodyPr/>
          <a:lstStyle/>
          <a:p>
            <a:r>
              <a:rPr lang="en-US" b="1" u="sng" dirty="0" smtClean="0"/>
              <a:t>Dust charging and shielding when B ≠ 0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122" y="1360520"/>
                <a:ext cx="10515600" cy="5217659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When the electron </a:t>
                </a:r>
                <a:r>
                  <a:rPr lang="en-US" dirty="0" err="1" smtClean="0"/>
                  <a:t>gyroradius</a:t>
                </a:r>
                <a:r>
                  <a:rPr lang="en-US" dirty="0" smtClean="0"/>
                  <a:t> (</a:t>
                </a:r>
                <a:r>
                  <a:rPr lang="en-US" i="1" dirty="0" smtClean="0"/>
                  <a:t>r</a:t>
                </a:r>
                <a:r>
                  <a:rPr lang="en-US" i="1" baseline="-25000" dirty="0" smtClean="0"/>
                  <a:t>e</a:t>
                </a:r>
                <a:r>
                  <a:rPr lang="en-US" dirty="0" smtClean="0"/>
                  <a:t>) is comparable to the dust radius (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), electrons can only be collected along the field lines that coincide with the particle.</a:t>
                </a:r>
              </a:p>
              <a:p>
                <a:r>
                  <a:rPr lang="en-US" dirty="0" smtClean="0"/>
                  <a:t>For a 1 eV electron,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[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m]</a:t>
                </a:r>
              </a:p>
              <a:p>
                <a:r>
                  <a:rPr lang="en-US" dirty="0" smtClean="0"/>
                  <a:t>For B</a:t>
                </a:r>
                <a:r>
                  <a:rPr lang="en-US" dirty="0"/>
                  <a:t> </a:t>
                </a:r>
                <a:r>
                  <a:rPr lang="en-US" dirty="0" smtClean="0"/>
                  <a:t>&gt; 1 T, </a:t>
                </a:r>
                <a:r>
                  <a:rPr lang="en-US" i="1" dirty="0" smtClean="0"/>
                  <a:t>r</a:t>
                </a:r>
                <a:r>
                  <a:rPr lang="en-US" i="1" baseline="-25000" dirty="0" smtClean="0"/>
                  <a:t>e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latin typeface="SymbolPi" panose="02000500070000020004" pitchFamily="2" charset="0"/>
                  </a:rPr>
                  <a:t>»</a:t>
                </a:r>
                <a:r>
                  <a:rPr lang="en-US" i="1" dirty="0" smtClean="0"/>
                  <a:t>  a</a:t>
                </a:r>
                <a:r>
                  <a:rPr lang="en-US" dirty="0" smtClean="0"/>
                  <a:t>, whereas </a:t>
                </a:r>
                <a:r>
                  <a:rPr lang="en-US" i="1" dirty="0" err="1" smtClean="0"/>
                  <a:t>r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&gt;&gt;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Effect is to reduce the dust charge</a:t>
                </a:r>
              </a:p>
              <a:p>
                <a:r>
                  <a:rPr lang="en-US" dirty="0" smtClean="0"/>
                  <a:t>When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i="1" dirty="0">
                    <a:latin typeface="SymbolPi" panose="02000500070000020004" pitchFamily="2" charset="0"/>
                  </a:rPr>
                  <a:t>»</a:t>
                </a:r>
                <a:r>
                  <a:rPr lang="en-US" i="1" dirty="0"/>
                  <a:t>  </a:t>
                </a:r>
                <a:r>
                  <a:rPr lang="en-US" i="1" dirty="0" smtClean="0"/>
                  <a:t>a, </a:t>
                </a:r>
                <a:r>
                  <a:rPr lang="en-US" dirty="0" err="1" smtClean="0"/>
                  <a:t>Tsytovich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argued that the dust charge will be increased by a large factor (10), but simulations of Ian Hutchinson dispute this. </a:t>
                </a:r>
                <a:r>
                  <a:rPr lang="en-US" i="1" dirty="0" smtClean="0"/>
                  <a:t>However, this case is not realizable in the experiment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The Debye shielding process will also be changed when the plasma is highly magnetized. This will affect the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interparticle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interaction.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22" y="1360520"/>
                <a:ext cx="10515600" cy="5217659"/>
              </a:xfrm>
              <a:blipFill rotWithShape="0">
                <a:blip r:embed="rId2"/>
                <a:stretch>
                  <a:fillRect l="-1043" t="-1869" r="-348" b="-2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0438-9E38-4572-B2F6-73DCBE763484}" type="slidenum">
              <a:rPr lang="en-US" smtClean="0"/>
              <a:t>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24659" y="2595285"/>
            <a:ext cx="5053083" cy="1459838"/>
            <a:chOff x="6452650" y="2817314"/>
            <a:chExt cx="5053083" cy="1459838"/>
          </a:xfrm>
        </p:grpSpPr>
        <p:sp>
          <p:nvSpPr>
            <p:cNvPr id="8" name="Oval 7"/>
            <p:cNvSpPr/>
            <p:nvPr/>
          </p:nvSpPr>
          <p:spPr>
            <a:xfrm>
              <a:off x="9370021" y="3149033"/>
              <a:ext cx="802433" cy="80243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52650" y="3003853"/>
              <a:ext cx="50082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61980" y="3398860"/>
              <a:ext cx="499887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61980" y="3742131"/>
              <a:ext cx="501570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61980" y="4103815"/>
              <a:ext cx="504375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6461980" y="3239233"/>
              <a:ext cx="2908041" cy="319254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341" h="319254">
                  <a:moveTo>
                    <a:pt x="0" y="313275"/>
                  </a:moveTo>
                  <a:cubicBezTo>
                    <a:pt x="86659" y="160875"/>
                    <a:pt x="173318" y="8475"/>
                    <a:pt x="262965" y="8475"/>
                  </a:cubicBezTo>
                  <a:cubicBezTo>
                    <a:pt x="352612" y="8475"/>
                    <a:pt x="445248" y="314271"/>
                    <a:pt x="537883" y="313275"/>
                  </a:cubicBezTo>
                  <a:cubicBezTo>
                    <a:pt x="630518" y="312279"/>
                    <a:pt x="728134" y="3495"/>
                    <a:pt x="818777" y="2499"/>
                  </a:cubicBezTo>
                  <a:cubicBezTo>
                    <a:pt x="909420" y="1503"/>
                    <a:pt x="993090" y="306303"/>
                    <a:pt x="1081741" y="307299"/>
                  </a:cubicBezTo>
                  <a:cubicBezTo>
                    <a:pt x="1170392" y="308295"/>
                    <a:pt x="1261036" y="9471"/>
                    <a:pt x="1350683" y="8475"/>
                  </a:cubicBezTo>
                  <a:cubicBezTo>
                    <a:pt x="1440330" y="7479"/>
                    <a:pt x="1527985" y="302318"/>
                    <a:pt x="1619624" y="301322"/>
                  </a:cubicBezTo>
                  <a:cubicBezTo>
                    <a:pt x="1711263" y="300326"/>
                    <a:pt x="1809875" y="1503"/>
                    <a:pt x="1900518" y="2499"/>
                  </a:cubicBezTo>
                  <a:cubicBezTo>
                    <a:pt x="1991161" y="3495"/>
                    <a:pt x="2074832" y="307299"/>
                    <a:pt x="2163483" y="307299"/>
                  </a:cubicBezTo>
                  <a:cubicBezTo>
                    <a:pt x="2252134" y="307299"/>
                    <a:pt x="2341781" y="507"/>
                    <a:pt x="2432424" y="2499"/>
                  </a:cubicBezTo>
                  <a:cubicBezTo>
                    <a:pt x="2523067" y="4491"/>
                    <a:pt x="2615702" y="318256"/>
                    <a:pt x="2707341" y="319252"/>
                  </a:cubicBezTo>
                  <a:cubicBezTo>
                    <a:pt x="2798980" y="320248"/>
                    <a:pt x="2892612" y="10467"/>
                    <a:pt x="2982259" y="8475"/>
                  </a:cubicBezTo>
                  <a:cubicBezTo>
                    <a:pt x="3071906" y="6483"/>
                    <a:pt x="3155577" y="308295"/>
                    <a:pt x="3245224" y="307299"/>
                  </a:cubicBezTo>
                  <a:cubicBezTo>
                    <a:pt x="3334871" y="306303"/>
                    <a:pt x="3429498" y="2499"/>
                    <a:pt x="3520141" y="2499"/>
                  </a:cubicBezTo>
                  <a:cubicBezTo>
                    <a:pt x="3610784" y="2499"/>
                    <a:pt x="3699436" y="307299"/>
                    <a:pt x="3789083" y="307299"/>
                  </a:cubicBezTo>
                  <a:cubicBezTo>
                    <a:pt x="3878730" y="307299"/>
                    <a:pt x="3984314" y="22421"/>
                    <a:pt x="4058024" y="2499"/>
                  </a:cubicBezTo>
                  <a:cubicBezTo>
                    <a:pt x="4131734" y="-17423"/>
                    <a:pt x="4181537" y="85173"/>
                    <a:pt x="4231341" y="18776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501926" y="3569386"/>
              <a:ext cx="2908041" cy="319254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341" h="319254">
                  <a:moveTo>
                    <a:pt x="0" y="313275"/>
                  </a:moveTo>
                  <a:cubicBezTo>
                    <a:pt x="86659" y="160875"/>
                    <a:pt x="173318" y="8475"/>
                    <a:pt x="262965" y="8475"/>
                  </a:cubicBezTo>
                  <a:cubicBezTo>
                    <a:pt x="352612" y="8475"/>
                    <a:pt x="445248" y="314271"/>
                    <a:pt x="537883" y="313275"/>
                  </a:cubicBezTo>
                  <a:cubicBezTo>
                    <a:pt x="630518" y="312279"/>
                    <a:pt x="728134" y="3495"/>
                    <a:pt x="818777" y="2499"/>
                  </a:cubicBezTo>
                  <a:cubicBezTo>
                    <a:pt x="909420" y="1503"/>
                    <a:pt x="993090" y="306303"/>
                    <a:pt x="1081741" y="307299"/>
                  </a:cubicBezTo>
                  <a:cubicBezTo>
                    <a:pt x="1170392" y="308295"/>
                    <a:pt x="1261036" y="9471"/>
                    <a:pt x="1350683" y="8475"/>
                  </a:cubicBezTo>
                  <a:cubicBezTo>
                    <a:pt x="1440330" y="7479"/>
                    <a:pt x="1527985" y="302318"/>
                    <a:pt x="1619624" y="301322"/>
                  </a:cubicBezTo>
                  <a:cubicBezTo>
                    <a:pt x="1711263" y="300326"/>
                    <a:pt x="1809875" y="1503"/>
                    <a:pt x="1900518" y="2499"/>
                  </a:cubicBezTo>
                  <a:cubicBezTo>
                    <a:pt x="1991161" y="3495"/>
                    <a:pt x="2074832" y="307299"/>
                    <a:pt x="2163483" y="307299"/>
                  </a:cubicBezTo>
                  <a:cubicBezTo>
                    <a:pt x="2252134" y="307299"/>
                    <a:pt x="2341781" y="507"/>
                    <a:pt x="2432424" y="2499"/>
                  </a:cubicBezTo>
                  <a:cubicBezTo>
                    <a:pt x="2523067" y="4491"/>
                    <a:pt x="2615702" y="318256"/>
                    <a:pt x="2707341" y="319252"/>
                  </a:cubicBezTo>
                  <a:cubicBezTo>
                    <a:pt x="2798980" y="320248"/>
                    <a:pt x="2892612" y="10467"/>
                    <a:pt x="2982259" y="8475"/>
                  </a:cubicBezTo>
                  <a:cubicBezTo>
                    <a:pt x="3071906" y="6483"/>
                    <a:pt x="3155577" y="308295"/>
                    <a:pt x="3245224" y="307299"/>
                  </a:cubicBezTo>
                  <a:cubicBezTo>
                    <a:pt x="3334871" y="306303"/>
                    <a:pt x="3429498" y="2499"/>
                    <a:pt x="3520141" y="2499"/>
                  </a:cubicBezTo>
                  <a:cubicBezTo>
                    <a:pt x="3610784" y="2499"/>
                    <a:pt x="3699436" y="307299"/>
                    <a:pt x="3789083" y="307299"/>
                  </a:cubicBezTo>
                  <a:cubicBezTo>
                    <a:pt x="3878730" y="307299"/>
                    <a:pt x="3984314" y="22421"/>
                    <a:pt x="4058024" y="2499"/>
                  </a:cubicBezTo>
                  <a:cubicBezTo>
                    <a:pt x="4131734" y="-17423"/>
                    <a:pt x="4181537" y="85173"/>
                    <a:pt x="4231341" y="18776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52650" y="2823497"/>
              <a:ext cx="2908041" cy="319254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341" h="319254">
                  <a:moveTo>
                    <a:pt x="0" y="313275"/>
                  </a:moveTo>
                  <a:cubicBezTo>
                    <a:pt x="86659" y="160875"/>
                    <a:pt x="173318" y="8475"/>
                    <a:pt x="262965" y="8475"/>
                  </a:cubicBezTo>
                  <a:cubicBezTo>
                    <a:pt x="352612" y="8475"/>
                    <a:pt x="445248" y="314271"/>
                    <a:pt x="537883" y="313275"/>
                  </a:cubicBezTo>
                  <a:cubicBezTo>
                    <a:pt x="630518" y="312279"/>
                    <a:pt x="728134" y="3495"/>
                    <a:pt x="818777" y="2499"/>
                  </a:cubicBezTo>
                  <a:cubicBezTo>
                    <a:pt x="909420" y="1503"/>
                    <a:pt x="993090" y="306303"/>
                    <a:pt x="1081741" y="307299"/>
                  </a:cubicBezTo>
                  <a:cubicBezTo>
                    <a:pt x="1170392" y="308295"/>
                    <a:pt x="1261036" y="9471"/>
                    <a:pt x="1350683" y="8475"/>
                  </a:cubicBezTo>
                  <a:cubicBezTo>
                    <a:pt x="1440330" y="7479"/>
                    <a:pt x="1527985" y="302318"/>
                    <a:pt x="1619624" y="301322"/>
                  </a:cubicBezTo>
                  <a:cubicBezTo>
                    <a:pt x="1711263" y="300326"/>
                    <a:pt x="1809875" y="1503"/>
                    <a:pt x="1900518" y="2499"/>
                  </a:cubicBezTo>
                  <a:cubicBezTo>
                    <a:pt x="1991161" y="3495"/>
                    <a:pt x="2074832" y="307299"/>
                    <a:pt x="2163483" y="307299"/>
                  </a:cubicBezTo>
                  <a:cubicBezTo>
                    <a:pt x="2252134" y="307299"/>
                    <a:pt x="2341781" y="507"/>
                    <a:pt x="2432424" y="2499"/>
                  </a:cubicBezTo>
                  <a:cubicBezTo>
                    <a:pt x="2523067" y="4491"/>
                    <a:pt x="2615702" y="318256"/>
                    <a:pt x="2707341" y="319252"/>
                  </a:cubicBezTo>
                  <a:cubicBezTo>
                    <a:pt x="2798980" y="320248"/>
                    <a:pt x="2892612" y="10467"/>
                    <a:pt x="2982259" y="8475"/>
                  </a:cubicBezTo>
                  <a:cubicBezTo>
                    <a:pt x="3071906" y="6483"/>
                    <a:pt x="3155577" y="308295"/>
                    <a:pt x="3245224" y="307299"/>
                  </a:cubicBezTo>
                  <a:cubicBezTo>
                    <a:pt x="3334871" y="306303"/>
                    <a:pt x="3429498" y="2499"/>
                    <a:pt x="3520141" y="2499"/>
                  </a:cubicBezTo>
                  <a:cubicBezTo>
                    <a:pt x="3610784" y="2499"/>
                    <a:pt x="3699436" y="307299"/>
                    <a:pt x="3789083" y="307299"/>
                  </a:cubicBezTo>
                  <a:cubicBezTo>
                    <a:pt x="3878730" y="307299"/>
                    <a:pt x="3984314" y="22421"/>
                    <a:pt x="4058024" y="2499"/>
                  </a:cubicBezTo>
                  <a:cubicBezTo>
                    <a:pt x="4131734" y="-17423"/>
                    <a:pt x="4181537" y="85173"/>
                    <a:pt x="4231341" y="18776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61980" y="3957898"/>
              <a:ext cx="2908041" cy="319254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341" h="319254">
                  <a:moveTo>
                    <a:pt x="0" y="313275"/>
                  </a:moveTo>
                  <a:cubicBezTo>
                    <a:pt x="86659" y="160875"/>
                    <a:pt x="173318" y="8475"/>
                    <a:pt x="262965" y="8475"/>
                  </a:cubicBezTo>
                  <a:cubicBezTo>
                    <a:pt x="352612" y="8475"/>
                    <a:pt x="445248" y="314271"/>
                    <a:pt x="537883" y="313275"/>
                  </a:cubicBezTo>
                  <a:cubicBezTo>
                    <a:pt x="630518" y="312279"/>
                    <a:pt x="728134" y="3495"/>
                    <a:pt x="818777" y="2499"/>
                  </a:cubicBezTo>
                  <a:cubicBezTo>
                    <a:pt x="909420" y="1503"/>
                    <a:pt x="993090" y="306303"/>
                    <a:pt x="1081741" y="307299"/>
                  </a:cubicBezTo>
                  <a:cubicBezTo>
                    <a:pt x="1170392" y="308295"/>
                    <a:pt x="1261036" y="9471"/>
                    <a:pt x="1350683" y="8475"/>
                  </a:cubicBezTo>
                  <a:cubicBezTo>
                    <a:pt x="1440330" y="7479"/>
                    <a:pt x="1527985" y="302318"/>
                    <a:pt x="1619624" y="301322"/>
                  </a:cubicBezTo>
                  <a:cubicBezTo>
                    <a:pt x="1711263" y="300326"/>
                    <a:pt x="1809875" y="1503"/>
                    <a:pt x="1900518" y="2499"/>
                  </a:cubicBezTo>
                  <a:cubicBezTo>
                    <a:pt x="1991161" y="3495"/>
                    <a:pt x="2074832" y="307299"/>
                    <a:pt x="2163483" y="307299"/>
                  </a:cubicBezTo>
                  <a:cubicBezTo>
                    <a:pt x="2252134" y="307299"/>
                    <a:pt x="2341781" y="507"/>
                    <a:pt x="2432424" y="2499"/>
                  </a:cubicBezTo>
                  <a:cubicBezTo>
                    <a:pt x="2523067" y="4491"/>
                    <a:pt x="2615702" y="318256"/>
                    <a:pt x="2707341" y="319252"/>
                  </a:cubicBezTo>
                  <a:cubicBezTo>
                    <a:pt x="2798980" y="320248"/>
                    <a:pt x="2892612" y="10467"/>
                    <a:pt x="2982259" y="8475"/>
                  </a:cubicBezTo>
                  <a:cubicBezTo>
                    <a:pt x="3071906" y="6483"/>
                    <a:pt x="3155577" y="308295"/>
                    <a:pt x="3245224" y="307299"/>
                  </a:cubicBezTo>
                  <a:cubicBezTo>
                    <a:pt x="3334871" y="306303"/>
                    <a:pt x="3429498" y="2499"/>
                    <a:pt x="3520141" y="2499"/>
                  </a:cubicBezTo>
                  <a:cubicBezTo>
                    <a:pt x="3610784" y="2499"/>
                    <a:pt x="3699436" y="307299"/>
                    <a:pt x="3789083" y="307299"/>
                  </a:cubicBezTo>
                  <a:cubicBezTo>
                    <a:pt x="3878730" y="307299"/>
                    <a:pt x="3984314" y="22421"/>
                    <a:pt x="4058024" y="2499"/>
                  </a:cubicBezTo>
                  <a:cubicBezTo>
                    <a:pt x="4131734" y="-17423"/>
                    <a:pt x="4181537" y="85173"/>
                    <a:pt x="4231341" y="18776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9346821" y="2817314"/>
              <a:ext cx="1981192" cy="316765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  <a:gd name="connsiteX0" fmla="*/ 0 w 4058024"/>
                <a:gd name="connsiteY0" fmla="*/ 310786 h 316765"/>
                <a:gd name="connsiteX1" fmla="*/ 262965 w 4058024"/>
                <a:gd name="connsiteY1" fmla="*/ 5986 h 316765"/>
                <a:gd name="connsiteX2" fmla="*/ 537883 w 4058024"/>
                <a:gd name="connsiteY2" fmla="*/ 310786 h 316765"/>
                <a:gd name="connsiteX3" fmla="*/ 818777 w 4058024"/>
                <a:gd name="connsiteY3" fmla="*/ 10 h 316765"/>
                <a:gd name="connsiteX4" fmla="*/ 1081741 w 4058024"/>
                <a:gd name="connsiteY4" fmla="*/ 304810 h 316765"/>
                <a:gd name="connsiteX5" fmla="*/ 1350683 w 4058024"/>
                <a:gd name="connsiteY5" fmla="*/ 5986 h 316765"/>
                <a:gd name="connsiteX6" fmla="*/ 1619624 w 4058024"/>
                <a:gd name="connsiteY6" fmla="*/ 298833 h 316765"/>
                <a:gd name="connsiteX7" fmla="*/ 1900518 w 4058024"/>
                <a:gd name="connsiteY7" fmla="*/ 10 h 316765"/>
                <a:gd name="connsiteX8" fmla="*/ 2163483 w 4058024"/>
                <a:gd name="connsiteY8" fmla="*/ 304810 h 316765"/>
                <a:gd name="connsiteX9" fmla="*/ 2432424 w 4058024"/>
                <a:gd name="connsiteY9" fmla="*/ 10 h 316765"/>
                <a:gd name="connsiteX10" fmla="*/ 2707341 w 4058024"/>
                <a:gd name="connsiteY10" fmla="*/ 316763 h 316765"/>
                <a:gd name="connsiteX11" fmla="*/ 2982259 w 4058024"/>
                <a:gd name="connsiteY11" fmla="*/ 5986 h 316765"/>
                <a:gd name="connsiteX12" fmla="*/ 3245224 w 4058024"/>
                <a:gd name="connsiteY12" fmla="*/ 304810 h 316765"/>
                <a:gd name="connsiteX13" fmla="*/ 3520141 w 4058024"/>
                <a:gd name="connsiteY13" fmla="*/ 10 h 316765"/>
                <a:gd name="connsiteX14" fmla="*/ 3789083 w 4058024"/>
                <a:gd name="connsiteY14" fmla="*/ 304810 h 316765"/>
                <a:gd name="connsiteX15" fmla="*/ 4058024 w 4058024"/>
                <a:gd name="connsiteY15" fmla="*/ 10 h 316765"/>
                <a:gd name="connsiteX0" fmla="*/ 0 w 3789083"/>
                <a:gd name="connsiteY0" fmla="*/ 310786 h 316765"/>
                <a:gd name="connsiteX1" fmla="*/ 262965 w 3789083"/>
                <a:gd name="connsiteY1" fmla="*/ 5986 h 316765"/>
                <a:gd name="connsiteX2" fmla="*/ 537883 w 3789083"/>
                <a:gd name="connsiteY2" fmla="*/ 310786 h 316765"/>
                <a:gd name="connsiteX3" fmla="*/ 818777 w 3789083"/>
                <a:gd name="connsiteY3" fmla="*/ 10 h 316765"/>
                <a:gd name="connsiteX4" fmla="*/ 1081741 w 3789083"/>
                <a:gd name="connsiteY4" fmla="*/ 304810 h 316765"/>
                <a:gd name="connsiteX5" fmla="*/ 1350683 w 3789083"/>
                <a:gd name="connsiteY5" fmla="*/ 5986 h 316765"/>
                <a:gd name="connsiteX6" fmla="*/ 1619624 w 3789083"/>
                <a:gd name="connsiteY6" fmla="*/ 298833 h 316765"/>
                <a:gd name="connsiteX7" fmla="*/ 1900518 w 3789083"/>
                <a:gd name="connsiteY7" fmla="*/ 10 h 316765"/>
                <a:gd name="connsiteX8" fmla="*/ 2163483 w 3789083"/>
                <a:gd name="connsiteY8" fmla="*/ 304810 h 316765"/>
                <a:gd name="connsiteX9" fmla="*/ 2432424 w 3789083"/>
                <a:gd name="connsiteY9" fmla="*/ 10 h 316765"/>
                <a:gd name="connsiteX10" fmla="*/ 2707341 w 3789083"/>
                <a:gd name="connsiteY10" fmla="*/ 316763 h 316765"/>
                <a:gd name="connsiteX11" fmla="*/ 2982259 w 3789083"/>
                <a:gd name="connsiteY11" fmla="*/ 5986 h 316765"/>
                <a:gd name="connsiteX12" fmla="*/ 3245224 w 3789083"/>
                <a:gd name="connsiteY12" fmla="*/ 304810 h 316765"/>
                <a:gd name="connsiteX13" fmla="*/ 3520141 w 3789083"/>
                <a:gd name="connsiteY13" fmla="*/ 10 h 316765"/>
                <a:gd name="connsiteX14" fmla="*/ 3789083 w 3789083"/>
                <a:gd name="connsiteY14" fmla="*/ 304810 h 316765"/>
                <a:gd name="connsiteX0" fmla="*/ 0 w 3520141"/>
                <a:gd name="connsiteY0" fmla="*/ 310786 h 316765"/>
                <a:gd name="connsiteX1" fmla="*/ 262965 w 3520141"/>
                <a:gd name="connsiteY1" fmla="*/ 5986 h 316765"/>
                <a:gd name="connsiteX2" fmla="*/ 537883 w 3520141"/>
                <a:gd name="connsiteY2" fmla="*/ 310786 h 316765"/>
                <a:gd name="connsiteX3" fmla="*/ 818777 w 3520141"/>
                <a:gd name="connsiteY3" fmla="*/ 10 h 316765"/>
                <a:gd name="connsiteX4" fmla="*/ 1081741 w 3520141"/>
                <a:gd name="connsiteY4" fmla="*/ 304810 h 316765"/>
                <a:gd name="connsiteX5" fmla="*/ 1350683 w 3520141"/>
                <a:gd name="connsiteY5" fmla="*/ 5986 h 316765"/>
                <a:gd name="connsiteX6" fmla="*/ 1619624 w 3520141"/>
                <a:gd name="connsiteY6" fmla="*/ 298833 h 316765"/>
                <a:gd name="connsiteX7" fmla="*/ 1900518 w 3520141"/>
                <a:gd name="connsiteY7" fmla="*/ 10 h 316765"/>
                <a:gd name="connsiteX8" fmla="*/ 2163483 w 3520141"/>
                <a:gd name="connsiteY8" fmla="*/ 304810 h 316765"/>
                <a:gd name="connsiteX9" fmla="*/ 2432424 w 3520141"/>
                <a:gd name="connsiteY9" fmla="*/ 10 h 316765"/>
                <a:gd name="connsiteX10" fmla="*/ 2707341 w 3520141"/>
                <a:gd name="connsiteY10" fmla="*/ 316763 h 316765"/>
                <a:gd name="connsiteX11" fmla="*/ 2982259 w 3520141"/>
                <a:gd name="connsiteY11" fmla="*/ 5986 h 316765"/>
                <a:gd name="connsiteX12" fmla="*/ 3245224 w 3520141"/>
                <a:gd name="connsiteY12" fmla="*/ 304810 h 316765"/>
                <a:gd name="connsiteX13" fmla="*/ 3520141 w 3520141"/>
                <a:gd name="connsiteY13" fmla="*/ 10 h 316765"/>
                <a:gd name="connsiteX0" fmla="*/ 0 w 3245224"/>
                <a:gd name="connsiteY0" fmla="*/ 310786 h 316765"/>
                <a:gd name="connsiteX1" fmla="*/ 262965 w 3245224"/>
                <a:gd name="connsiteY1" fmla="*/ 5986 h 316765"/>
                <a:gd name="connsiteX2" fmla="*/ 537883 w 3245224"/>
                <a:gd name="connsiteY2" fmla="*/ 310786 h 316765"/>
                <a:gd name="connsiteX3" fmla="*/ 818777 w 3245224"/>
                <a:gd name="connsiteY3" fmla="*/ 10 h 316765"/>
                <a:gd name="connsiteX4" fmla="*/ 1081741 w 3245224"/>
                <a:gd name="connsiteY4" fmla="*/ 304810 h 316765"/>
                <a:gd name="connsiteX5" fmla="*/ 1350683 w 3245224"/>
                <a:gd name="connsiteY5" fmla="*/ 5986 h 316765"/>
                <a:gd name="connsiteX6" fmla="*/ 1619624 w 3245224"/>
                <a:gd name="connsiteY6" fmla="*/ 298833 h 316765"/>
                <a:gd name="connsiteX7" fmla="*/ 1900518 w 3245224"/>
                <a:gd name="connsiteY7" fmla="*/ 10 h 316765"/>
                <a:gd name="connsiteX8" fmla="*/ 2163483 w 3245224"/>
                <a:gd name="connsiteY8" fmla="*/ 304810 h 316765"/>
                <a:gd name="connsiteX9" fmla="*/ 2432424 w 3245224"/>
                <a:gd name="connsiteY9" fmla="*/ 10 h 316765"/>
                <a:gd name="connsiteX10" fmla="*/ 2707341 w 3245224"/>
                <a:gd name="connsiteY10" fmla="*/ 316763 h 316765"/>
                <a:gd name="connsiteX11" fmla="*/ 2982259 w 3245224"/>
                <a:gd name="connsiteY11" fmla="*/ 5986 h 316765"/>
                <a:gd name="connsiteX12" fmla="*/ 3245224 w 3245224"/>
                <a:gd name="connsiteY12" fmla="*/ 304810 h 316765"/>
                <a:gd name="connsiteX0" fmla="*/ 0 w 2982259"/>
                <a:gd name="connsiteY0" fmla="*/ 310786 h 316765"/>
                <a:gd name="connsiteX1" fmla="*/ 262965 w 2982259"/>
                <a:gd name="connsiteY1" fmla="*/ 5986 h 316765"/>
                <a:gd name="connsiteX2" fmla="*/ 537883 w 2982259"/>
                <a:gd name="connsiteY2" fmla="*/ 310786 h 316765"/>
                <a:gd name="connsiteX3" fmla="*/ 818777 w 2982259"/>
                <a:gd name="connsiteY3" fmla="*/ 10 h 316765"/>
                <a:gd name="connsiteX4" fmla="*/ 1081741 w 2982259"/>
                <a:gd name="connsiteY4" fmla="*/ 304810 h 316765"/>
                <a:gd name="connsiteX5" fmla="*/ 1350683 w 2982259"/>
                <a:gd name="connsiteY5" fmla="*/ 5986 h 316765"/>
                <a:gd name="connsiteX6" fmla="*/ 1619624 w 2982259"/>
                <a:gd name="connsiteY6" fmla="*/ 298833 h 316765"/>
                <a:gd name="connsiteX7" fmla="*/ 1900518 w 2982259"/>
                <a:gd name="connsiteY7" fmla="*/ 10 h 316765"/>
                <a:gd name="connsiteX8" fmla="*/ 2163483 w 2982259"/>
                <a:gd name="connsiteY8" fmla="*/ 304810 h 316765"/>
                <a:gd name="connsiteX9" fmla="*/ 2432424 w 2982259"/>
                <a:gd name="connsiteY9" fmla="*/ 10 h 316765"/>
                <a:gd name="connsiteX10" fmla="*/ 2707341 w 2982259"/>
                <a:gd name="connsiteY10" fmla="*/ 316763 h 316765"/>
                <a:gd name="connsiteX11" fmla="*/ 2982259 w 2982259"/>
                <a:gd name="connsiteY11" fmla="*/ 5986 h 316765"/>
                <a:gd name="connsiteX0" fmla="*/ 0 w 2982259"/>
                <a:gd name="connsiteY0" fmla="*/ 310786 h 316765"/>
                <a:gd name="connsiteX1" fmla="*/ 75041 w 2982259"/>
                <a:gd name="connsiteY1" fmla="*/ 164539 h 316765"/>
                <a:gd name="connsiteX2" fmla="*/ 262965 w 2982259"/>
                <a:gd name="connsiteY2" fmla="*/ 5986 h 316765"/>
                <a:gd name="connsiteX3" fmla="*/ 537883 w 2982259"/>
                <a:gd name="connsiteY3" fmla="*/ 310786 h 316765"/>
                <a:gd name="connsiteX4" fmla="*/ 818777 w 2982259"/>
                <a:gd name="connsiteY4" fmla="*/ 10 h 316765"/>
                <a:gd name="connsiteX5" fmla="*/ 1081741 w 2982259"/>
                <a:gd name="connsiteY5" fmla="*/ 304810 h 316765"/>
                <a:gd name="connsiteX6" fmla="*/ 1350683 w 2982259"/>
                <a:gd name="connsiteY6" fmla="*/ 5986 h 316765"/>
                <a:gd name="connsiteX7" fmla="*/ 1619624 w 2982259"/>
                <a:gd name="connsiteY7" fmla="*/ 298833 h 316765"/>
                <a:gd name="connsiteX8" fmla="*/ 1900518 w 2982259"/>
                <a:gd name="connsiteY8" fmla="*/ 10 h 316765"/>
                <a:gd name="connsiteX9" fmla="*/ 2163483 w 2982259"/>
                <a:gd name="connsiteY9" fmla="*/ 304810 h 316765"/>
                <a:gd name="connsiteX10" fmla="*/ 2432424 w 2982259"/>
                <a:gd name="connsiteY10" fmla="*/ 10 h 316765"/>
                <a:gd name="connsiteX11" fmla="*/ 2707341 w 2982259"/>
                <a:gd name="connsiteY11" fmla="*/ 316763 h 316765"/>
                <a:gd name="connsiteX12" fmla="*/ 2982259 w 2982259"/>
                <a:gd name="connsiteY12" fmla="*/ 5986 h 316765"/>
                <a:gd name="connsiteX0" fmla="*/ 0 w 2907218"/>
                <a:gd name="connsiteY0" fmla="*/ 164539 h 316765"/>
                <a:gd name="connsiteX1" fmla="*/ 187924 w 2907218"/>
                <a:gd name="connsiteY1" fmla="*/ 5986 h 316765"/>
                <a:gd name="connsiteX2" fmla="*/ 462842 w 2907218"/>
                <a:gd name="connsiteY2" fmla="*/ 310786 h 316765"/>
                <a:gd name="connsiteX3" fmla="*/ 743736 w 2907218"/>
                <a:gd name="connsiteY3" fmla="*/ 10 h 316765"/>
                <a:gd name="connsiteX4" fmla="*/ 1006700 w 2907218"/>
                <a:gd name="connsiteY4" fmla="*/ 304810 h 316765"/>
                <a:gd name="connsiteX5" fmla="*/ 1275642 w 2907218"/>
                <a:gd name="connsiteY5" fmla="*/ 5986 h 316765"/>
                <a:gd name="connsiteX6" fmla="*/ 1544583 w 2907218"/>
                <a:gd name="connsiteY6" fmla="*/ 298833 h 316765"/>
                <a:gd name="connsiteX7" fmla="*/ 1825477 w 2907218"/>
                <a:gd name="connsiteY7" fmla="*/ 10 h 316765"/>
                <a:gd name="connsiteX8" fmla="*/ 2088442 w 2907218"/>
                <a:gd name="connsiteY8" fmla="*/ 304810 h 316765"/>
                <a:gd name="connsiteX9" fmla="*/ 2357383 w 2907218"/>
                <a:gd name="connsiteY9" fmla="*/ 10 h 316765"/>
                <a:gd name="connsiteX10" fmla="*/ 2632300 w 2907218"/>
                <a:gd name="connsiteY10" fmla="*/ 316763 h 316765"/>
                <a:gd name="connsiteX11" fmla="*/ 2907218 w 2907218"/>
                <a:gd name="connsiteY11" fmla="*/ 5986 h 316765"/>
                <a:gd name="connsiteX0" fmla="*/ 0 w 2882731"/>
                <a:gd name="connsiteY0" fmla="*/ 164539 h 316765"/>
                <a:gd name="connsiteX1" fmla="*/ 163437 w 2882731"/>
                <a:gd name="connsiteY1" fmla="*/ 5986 h 316765"/>
                <a:gd name="connsiteX2" fmla="*/ 438355 w 2882731"/>
                <a:gd name="connsiteY2" fmla="*/ 310786 h 316765"/>
                <a:gd name="connsiteX3" fmla="*/ 719249 w 2882731"/>
                <a:gd name="connsiteY3" fmla="*/ 10 h 316765"/>
                <a:gd name="connsiteX4" fmla="*/ 982213 w 2882731"/>
                <a:gd name="connsiteY4" fmla="*/ 304810 h 316765"/>
                <a:gd name="connsiteX5" fmla="*/ 1251155 w 2882731"/>
                <a:gd name="connsiteY5" fmla="*/ 5986 h 316765"/>
                <a:gd name="connsiteX6" fmla="*/ 1520096 w 2882731"/>
                <a:gd name="connsiteY6" fmla="*/ 298833 h 316765"/>
                <a:gd name="connsiteX7" fmla="*/ 1800990 w 2882731"/>
                <a:gd name="connsiteY7" fmla="*/ 10 h 316765"/>
                <a:gd name="connsiteX8" fmla="*/ 2063955 w 2882731"/>
                <a:gd name="connsiteY8" fmla="*/ 304810 h 316765"/>
                <a:gd name="connsiteX9" fmla="*/ 2332896 w 2882731"/>
                <a:gd name="connsiteY9" fmla="*/ 10 h 316765"/>
                <a:gd name="connsiteX10" fmla="*/ 2607813 w 2882731"/>
                <a:gd name="connsiteY10" fmla="*/ 316763 h 316765"/>
                <a:gd name="connsiteX11" fmla="*/ 2882731 w 2882731"/>
                <a:gd name="connsiteY11" fmla="*/ 5986 h 31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2731" h="316765">
                  <a:moveTo>
                    <a:pt x="0" y="164539"/>
                  </a:moveTo>
                  <a:cubicBezTo>
                    <a:pt x="43828" y="113739"/>
                    <a:pt x="90378" y="-18389"/>
                    <a:pt x="163437" y="5986"/>
                  </a:cubicBezTo>
                  <a:cubicBezTo>
                    <a:pt x="236496" y="30361"/>
                    <a:pt x="345720" y="311782"/>
                    <a:pt x="438355" y="310786"/>
                  </a:cubicBezTo>
                  <a:cubicBezTo>
                    <a:pt x="530990" y="309790"/>
                    <a:pt x="628606" y="1006"/>
                    <a:pt x="719249" y="10"/>
                  </a:cubicBezTo>
                  <a:cubicBezTo>
                    <a:pt x="809892" y="-986"/>
                    <a:pt x="893562" y="303814"/>
                    <a:pt x="982213" y="304810"/>
                  </a:cubicBezTo>
                  <a:cubicBezTo>
                    <a:pt x="1070864" y="305806"/>
                    <a:pt x="1161508" y="6982"/>
                    <a:pt x="1251155" y="5986"/>
                  </a:cubicBezTo>
                  <a:cubicBezTo>
                    <a:pt x="1340802" y="4990"/>
                    <a:pt x="1428457" y="299829"/>
                    <a:pt x="1520096" y="298833"/>
                  </a:cubicBezTo>
                  <a:cubicBezTo>
                    <a:pt x="1611735" y="297837"/>
                    <a:pt x="1710347" y="-986"/>
                    <a:pt x="1800990" y="10"/>
                  </a:cubicBezTo>
                  <a:cubicBezTo>
                    <a:pt x="1891633" y="1006"/>
                    <a:pt x="1975304" y="304810"/>
                    <a:pt x="2063955" y="304810"/>
                  </a:cubicBezTo>
                  <a:cubicBezTo>
                    <a:pt x="2152606" y="304810"/>
                    <a:pt x="2242253" y="-1982"/>
                    <a:pt x="2332896" y="10"/>
                  </a:cubicBezTo>
                  <a:cubicBezTo>
                    <a:pt x="2423539" y="2002"/>
                    <a:pt x="2516174" y="315767"/>
                    <a:pt x="2607813" y="316763"/>
                  </a:cubicBezTo>
                  <a:cubicBezTo>
                    <a:pt x="2699452" y="317759"/>
                    <a:pt x="2793084" y="7978"/>
                    <a:pt x="2882731" y="5986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V="1">
              <a:off x="9360691" y="3951466"/>
              <a:ext cx="1981192" cy="316765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  <a:gd name="connsiteX0" fmla="*/ 0 w 4058024"/>
                <a:gd name="connsiteY0" fmla="*/ 310786 h 316765"/>
                <a:gd name="connsiteX1" fmla="*/ 262965 w 4058024"/>
                <a:gd name="connsiteY1" fmla="*/ 5986 h 316765"/>
                <a:gd name="connsiteX2" fmla="*/ 537883 w 4058024"/>
                <a:gd name="connsiteY2" fmla="*/ 310786 h 316765"/>
                <a:gd name="connsiteX3" fmla="*/ 818777 w 4058024"/>
                <a:gd name="connsiteY3" fmla="*/ 10 h 316765"/>
                <a:gd name="connsiteX4" fmla="*/ 1081741 w 4058024"/>
                <a:gd name="connsiteY4" fmla="*/ 304810 h 316765"/>
                <a:gd name="connsiteX5" fmla="*/ 1350683 w 4058024"/>
                <a:gd name="connsiteY5" fmla="*/ 5986 h 316765"/>
                <a:gd name="connsiteX6" fmla="*/ 1619624 w 4058024"/>
                <a:gd name="connsiteY6" fmla="*/ 298833 h 316765"/>
                <a:gd name="connsiteX7" fmla="*/ 1900518 w 4058024"/>
                <a:gd name="connsiteY7" fmla="*/ 10 h 316765"/>
                <a:gd name="connsiteX8" fmla="*/ 2163483 w 4058024"/>
                <a:gd name="connsiteY8" fmla="*/ 304810 h 316765"/>
                <a:gd name="connsiteX9" fmla="*/ 2432424 w 4058024"/>
                <a:gd name="connsiteY9" fmla="*/ 10 h 316765"/>
                <a:gd name="connsiteX10" fmla="*/ 2707341 w 4058024"/>
                <a:gd name="connsiteY10" fmla="*/ 316763 h 316765"/>
                <a:gd name="connsiteX11" fmla="*/ 2982259 w 4058024"/>
                <a:gd name="connsiteY11" fmla="*/ 5986 h 316765"/>
                <a:gd name="connsiteX12" fmla="*/ 3245224 w 4058024"/>
                <a:gd name="connsiteY12" fmla="*/ 304810 h 316765"/>
                <a:gd name="connsiteX13" fmla="*/ 3520141 w 4058024"/>
                <a:gd name="connsiteY13" fmla="*/ 10 h 316765"/>
                <a:gd name="connsiteX14" fmla="*/ 3789083 w 4058024"/>
                <a:gd name="connsiteY14" fmla="*/ 304810 h 316765"/>
                <a:gd name="connsiteX15" fmla="*/ 4058024 w 4058024"/>
                <a:gd name="connsiteY15" fmla="*/ 10 h 316765"/>
                <a:gd name="connsiteX0" fmla="*/ 0 w 3789083"/>
                <a:gd name="connsiteY0" fmla="*/ 310786 h 316765"/>
                <a:gd name="connsiteX1" fmla="*/ 262965 w 3789083"/>
                <a:gd name="connsiteY1" fmla="*/ 5986 h 316765"/>
                <a:gd name="connsiteX2" fmla="*/ 537883 w 3789083"/>
                <a:gd name="connsiteY2" fmla="*/ 310786 h 316765"/>
                <a:gd name="connsiteX3" fmla="*/ 818777 w 3789083"/>
                <a:gd name="connsiteY3" fmla="*/ 10 h 316765"/>
                <a:gd name="connsiteX4" fmla="*/ 1081741 w 3789083"/>
                <a:gd name="connsiteY4" fmla="*/ 304810 h 316765"/>
                <a:gd name="connsiteX5" fmla="*/ 1350683 w 3789083"/>
                <a:gd name="connsiteY5" fmla="*/ 5986 h 316765"/>
                <a:gd name="connsiteX6" fmla="*/ 1619624 w 3789083"/>
                <a:gd name="connsiteY6" fmla="*/ 298833 h 316765"/>
                <a:gd name="connsiteX7" fmla="*/ 1900518 w 3789083"/>
                <a:gd name="connsiteY7" fmla="*/ 10 h 316765"/>
                <a:gd name="connsiteX8" fmla="*/ 2163483 w 3789083"/>
                <a:gd name="connsiteY8" fmla="*/ 304810 h 316765"/>
                <a:gd name="connsiteX9" fmla="*/ 2432424 w 3789083"/>
                <a:gd name="connsiteY9" fmla="*/ 10 h 316765"/>
                <a:gd name="connsiteX10" fmla="*/ 2707341 w 3789083"/>
                <a:gd name="connsiteY10" fmla="*/ 316763 h 316765"/>
                <a:gd name="connsiteX11" fmla="*/ 2982259 w 3789083"/>
                <a:gd name="connsiteY11" fmla="*/ 5986 h 316765"/>
                <a:gd name="connsiteX12" fmla="*/ 3245224 w 3789083"/>
                <a:gd name="connsiteY12" fmla="*/ 304810 h 316765"/>
                <a:gd name="connsiteX13" fmla="*/ 3520141 w 3789083"/>
                <a:gd name="connsiteY13" fmla="*/ 10 h 316765"/>
                <a:gd name="connsiteX14" fmla="*/ 3789083 w 3789083"/>
                <a:gd name="connsiteY14" fmla="*/ 304810 h 316765"/>
                <a:gd name="connsiteX0" fmla="*/ 0 w 3520141"/>
                <a:gd name="connsiteY0" fmla="*/ 310786 h 316765"/>
                <a:gd name="connsiteX1" fmla="*/ 262965 w 3520141"/>
                <a:gd name="connsiteY1" fmla="*/ 5986 h 316765"/>
                <a:gd name="connsiteX2" fmla="*/ 537883 w 3520141"/>
                <a:gd name="connsiteY2" fmla="*/ 310786 h 316765"/>
                <a:gd name="connsiteX3" fmla="*/ 818777 w 3520141"/>
                <a:gd name="connsiteY3" fmla="*/ 10 h 316765"/>
                <a:gd name="connsiteX4" fmla="*/ 1081741 w 3520141"/>
                <a:gd name="connsiteY4" fmla="*/ 304810 h 316765"/>
                <a:gd name="connsiteX5" fmla="*/ 1350683 w 3520141"/>
                <a:gd name="connsiteY5" fmla="*/ 5986 h 316765"/>
                <a:gd name="connsiteX6" fmla="*/ 1619624 w 3520141"/>
                <a:gd name="connsiteY6" fmla="*/ 298833 h 316765"/>
                <a:gd name="connsiteX7" fmla="*/ 1900518 w 3520141"/>
                <a:gd name="connsiteY7" fmla="*/ 10 h 316765"/>
                <a:gd name="connsiteX8" fmla="*/ 2163483 w 3520141"/>
                <a:gd name="connsiteY8" fmla="*/ 304810 h 316765"/>
                <a:gd name="connsiteX9" fmla="*/ 2432424 w 3520141"/>
                <a:gd name="connsiteY9" fmla="*/ 10 h 316765"/>
                <a:gd name="connsiteX10" fmla="*/ 2707341 w 3520141"/>
                <a:gd name="connsiteY10" fmla="*/ 316763 h 316765"/>
                <a:gd name="connsiteX11" fmla="*/ 2982259 w 3520141"/>
                <a:gd name="connsiteY11" fmla="*/ 5986 h 316765"/>
                <a:gd name="connsiteX12" fmla="*/ 3245224 w 3520141"/>
                <a:gd name="connsiteY12" fmla="*/ 304810 h 316765"/>
                <a:gd name="connsiteX13" fmla="*/ 3520141 w 3520141"/>
                <a:gd name="connsiteY13" fmla="*/ 10 h 316765"/>
                <a:gd name="connsiteX0" fmla="*/ 0 w 3245224"/>
                <a:gd name="connsiteY0" fmla="*/ 310786 h 316765"/>
                <a:gd name="connsiteX1" fmla="*/ 262965 w 3245224"/>
                <a:gd name="connsiteY1" fmla="*/ 5986 h 316765"/>
                <a:gd name="connsiteX2" fmla="*/ 537883 w 3245224"/>
                <a:gd name="connsiteY2" fmla="*/ 310786 h 316765"/>
                <a:gd name="connsiteX3" fmla="*/ 818777 w 3245224"/>
                <a:gd name="connsiteY3" fmla="*/ 10 h 316765"/>
                <a:gd name="connsiteX4" fmla="*/ 1081741 w 3245224"/>
                <a:gd name="connsiteY4" fmla="*/ 304810 h 316765"/>
                <a:gd name="connsiteX5" fmla="*/ 1350683 w 3245224"/>
                <a:gd name="connsiteY5" fmla="*/ 5986 h 316765"/>
                <a:gd name="connsiteX6" fmla="*/ 1619624 w 3245224"/>
                <a:gd name="connsiteY6" fmla="*/ 298833 h 316765"/>
                <a:gd name="connsiteX7" fmla="*/ 1900518 w 3245224"/>
                <a:gd name="connsiteY7" fmla="*/ 10 h 316765"/>
                <a:gd name="connsiteX8" fmla="*/ 2163483 w 3245224"/>
                <a:gd name="connsiteY8" fmla="*/ 304810 h 316765"/>
                <a:gd name="connsiteX9" fmla="*/ 2432424 w 3245224"/>
                <a:gd name="connsiteY9" fmla="*/ 10 h 316765"/>
                <a:gd name="connsiteX10" fmla="*/ 2707341 w 3245224"/>
                <a:gd name="connsiteY10" fmla="*/ 316763 h 316765"/>
                <a:gd name="connsiteX11" fmla="*/ 2982259 w 3245224"/>
                <a:gd name="connsiteY11" fmla="*/ 5986 h 316765"/>
                <a:gd name="connsiteX12" fmla="*/ 3245224 w 3245224"/>
                <a:gd name="connsiteY12" fmla="*/ 304810 h 316765"/>
                <a:gd name="connsiteX0" fmla="*/ 0 w 2982259"/>
                <a:gd name="connsiteY0" fmla="*/ 310786 h 316765"/>
                <a:gd name="connsiteX1" fmla="*/ 262965 w 2982259"/>
                <a:gd name="connsiteY1" fmla="*/ 5986 h 316765"/>
                <a:gd name="connsiteX2" fmla="*/ 537883 w 2982259"/>
                <a:gd name="connsiteY2" fmla="*/ 310786 h 316765"/>
                <a:gd name="connsiteX3" fmla="*/ 818777 w 2982259"/>
                <a:gd name="connsiteY3" fmla="*/ 10 h 316765"/>
                <a:gd name="connsiteX4" fmla="*/ 1081741 w 2982259"/>
                <a:gd name="connsiteY4" fmla="*/ 304810 h 316765"/>
                <a:gd name="connsiteX5" fmla="*/ 1350683 w 2982259"/>
                <a:gd name="connsiteY5" fmla="*/ 5986 h 316765"/>
                <a:gd name="connsiteX6" fmla="*/ 1619624 w 2982259"/>
                <a:gd name="connsiteY6" fmla="*/ 298833 h 316765"/>
                <a:gd name="connsiteX7" fmla="*/ 1900518 w 2982259"/>
                <a:gd name="connsiteY7" fmla="*/ 10 h 316765"/>
                <a:gd name="connsiteX8" fmla="*/ 2163483 w 2982259"/>
                <a:gd name="connsiteY8" fmla="*/ 304810 h 316765"/>
                <a:gd name="connsiteX9" fmla="*/ 2432424 w 2982259"/>
                <a:gd name="connsiteY9" fmla="*/ 10 h 316765"/>
                <a:gd name="connsiteX10" fmla="*/ 2707341 w 2982259"/>
                <a:gd name="connsiteY10" fmla="*/ 316763 h 316765"/>
                <a:gd name="connsiteX11" fmla="*/ 2982259 w 2982259"/>
                <a:gd name="connsiteY11" fmla="*/ 5986 h 316765"/>
                <a:gd name="connsiteX0" fmla="*/ 0 w 2982259"/>
                <a:gd name="connsiteY0" fmla="*/ 310786 h 316765"/>
                <a:gd name="connsiteX1" fmla="*/ 75041 w 2982259"/>
                <a:gd name="connsiteY1" fmla="*/ 164539 h 316765"/>
                <a:gd name="connsiteX2" fmla="*/ 262965 w 2982259"/>
                <a:gd name="connsiteY2" fmla="*/ 5986 h 316765"/>
                <a:gd name="connsiteX3" fmla="*/ 537883 w 2982259"/>
                <a:gd name="connsiteY3" fmla="*/ 310786 h 316765"/>
                <a:gd name="connsiteX4" fmla="*/ 818777 w 2982259"/>
                <a:gd name="connsiteY4" fmla="*/ 10 h 316765"/>
                <a:gd name="connsiteX5" fmla="*/ 1081741 w 2982259"/>
                <a:gd name="connsiteY5" fmla="*/ 304810 h 316765"/>
                <a:gd name="connsiteX6" fmla="*/ 1350683 w 2982259"/>
                <a:gd name="connsiteY6" fmla="*/ 5986 h 316765"/>
                <a:gd name="connsiteX7" fmla="*/ 1619624 w 2982259"/>
                <a:gd name="connsiteY7" fmla="*/ 298833 h 316765"/>
                <a:gd name="connsiteX8" fmla="*/ 1900518 w 2982259"/>
                <a:gd name="connsiteY8" fmla="*/ 10 h 316765"/>
                <a:gd name="connsiteX9" fmla="*/ 2163483 w 2982259"/>
                <a:gd name="connsiteY9" fmla="*/ 304810 h 316765"/>
                <a:gd name="connsiteX10" fmla="*/ 2432424 w 2982259"/>
                <a:gd name="connsiteY10" fmla="*/ 10 h 316765"/>
                <a:gd name="connsiteX11" fmla="*/ 2707341 w 2982259"/>
                <a:gd name="connsiteY11" fmla="*/ 316763 h 316765"/>
                <a:gd name="connsiteX12" fmla="*/ 2982259 w 2982259"/>
                <a:gd name="connsiteY12" fmla="*/ 5986 h 316765"/>
                <a:gd name="connsiteX0" fmla="*/ 0 w 2907218"/>
                <a:gd name="connsiteY0" fmla="*/ 164539 h 316765"/>
                <a:gd name="connsiteX1" fmla="*/ 187924 w 2907218"/>
                <a:gd name="connsiteY1" fmla="*/ 5986 h 316765"/>
                <a:gd name="connsiteX2" fmla="*/ 462842 w 2907218"/>
                <a:gd name="connsiteY2" fmla="*/ 310786 h 316765"/>
                <a:gd name="connsiteX3" fmla="*/ 743736 w 2907218"/>
                <a:gd name="connsiteY3" fmla="*/ 10 h 316765"/>
                <a:gd name="connsiteX4" fmla="*/ 1006700 w 2907218"/>
                <a:gd name="connsiteY4" fmla="*/ 304810 h 316765"/>
                <a:gd name="connsiteX5" fmla="*/ 1275642 w 2907218"/>
                <a:gd name="connsiteY5" fmla="*/ 5986 h 316765"/>
                <a:gd name="connsiteX6" fmla="*/ 1544583 w 2907218"/>
                <a:gd name="connsiteY6" fmla="*/ 298833 h 316765"/>
                <a:gd name="connsiteX7" fmla="*/ 1825477 w 2907218"/>
                <a:gd name="connsiteY7" fmla="*/ 10 h 316765"/>
                <a:gd name="connsiteX8" fmla="*/ 2088442 w 2907218"/>
                <a:gd name="connsiteY8" fmla="*/ 304810 h 316765"/>
                <a:gd name="connsiteX9" fmla="*/ 2357383 w 2907218"/>
                <a:gd name="connsiteY9" fmla="*/ 10 h 316765"/>
                <a:gd name="connsiteX10" fmla="*/ 2632300 w 2907218"/>
                <a:gd name="connsiteY10" fmla="*/ 316763 h 316765"/>
                <a:gd name="connsiteX11" fmla="*/ 2907218 w 2907218"/>
                <a:gd name="connsiteY11" fmla="*/ 5986 h 316765"/>
                <a:gd name="connsiteX0" fmla="*/ 0 w 2882731"/>
                <a:gd name="connsiteY0" fmla="*/ 164539 h 316765"/>
                <a:gd name="connsiteX1" fmla="*/ 163437 w 2882731"/>
                <a:gd name="connsiteY1" fmla="*/ 5986 h 316765"/>
                <a:gd name="connsiteX2" fmla="*/ 438355 w 2882731"/>
                <a:gd name="connsiteY2" fmla="*/ 310786 h 316765"/>
                <a:gd name="connsiteX3" fmla="*/ 719249 w 2882731"/>
                <a:gd name="connsiteY3" fmla="*/ 10 h 316765"/>
                <a:gd name="connsiteX4" fmla="*/ 982213 w 2882731"/>
                <a:gd name="connsiteY4" fmla="*/ 304810 h 316765"/>
                <a:gd name="connsiteX5" fmla="*/ 1251155 w 2882731"/>
                <a:gd name="connsiteY5" fmla="*/ 5986 h 316765"/>
                <a:gd name="connsiteX6" fmla="*/ 1520096 w 2882731"/>
                <a:gd name="connsiteY6" fmla="*/ 298833 h 316765"/>
                <a:gd name="connsiteX7" fmla="*/ 1800990 w 2882731"/>
                <a:gd name="connsiteY7" fmla="*/ 10 h 316765"/>
                <a:gd name="connsiteX8" fmla="*/ 2063955 w 2882731"/>
                <a:gd name="connsiteY8" fmla="*/ 304810 h 316765"/>
                <a:gd name="connsiteX9" fmla="*/ 2332896 w 2882731"/>
                <a:gd name="connsiteY9" fmla="*/ 10 h 316765"/>
                <a:gd name="connsiteX10" fmla="*/ 2607813 w 2882731"/>
                <a:gd name="connsiteY10" fmla="*/ 316763 h 316765"/>
                <a:gd name="connsiteX11" fmla="*/ 2882731 w 2882731"/>
                <a:gd name="connsiteY11" fmla="*/ 5986 h 31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2731" h="316765">
                  <a:moveTo>
                    <a:pt x="0" y="164539"/>
                  </a:moveTo>
                  <a:cubicBezTo>
                    <a:pt x="43828" y="113739"/>
                    <a:pt x="90378" y="-18389"/>
                    <a:pt x="163437" y="5986"/>
                  </a:cubicBezTo>
                  <a:cubicBezTo>
                    <a:pt x="236496" y="30361"/>
                    <a:pt x="345720" y="311782"/>
                    <a:pt x="438355" y="310786"/>
                  </a:cubicBezTo>
                  <a:cubicBezTo>
                    <a:pt x="530990" y="309790"/>
                    <a:pt x="628606" y="1006"/>
                    <a:pt x="719249" y="10"/>
                  </a:cubicBezTo>
                  <a:cubicBezTo>
                    <a:pt x="809892" y="-986"/>
                    <a:pt x="893562" y="303814"/>
                    <a:pt x="982213" y="304810"/>
                  </a:cubicBezTo>
                  <a:cubicBezTo>
                    <a:pt x="1070864" y="305806"/>
                    <a:pt x="1161508" y="6982"/>
                    <a:pt x="1251155" y="5986"/>
                  </a:cubicBezTo>
                  <a:cubicBezTo>
                    <a:pt x="1340802" y="4990"/>
                    <a:pt x="1428457" y="299829"/>
                    <a:pt x="1520096" y="298833"/>
                  </a:cubicBezTo>
                  <a:cubicBezTo>
                    <a:pt x="1611735" y="297837"/>
                    <a:pt x="1710347" y="-986"/>
                    <a:pt x="1800990" y="10"/>
                  </a:cubicBezTo>
                  <a:cubicBezTo>
                    <a:pt x="1891633" y="1006"/>
                    <a:pt x="1975304" y="304810"/>
                    <a:pt x="2063955" y="304810"/>
                  </a:cubicBezTo>
                  <a:cubicBezTo>
                    <a:pt x="2152606" y="304810"/>
                    <a:pt x="2242253" y="-1982"/>
                    <a:pt x="2332896" y="10"/>
                  </a:cubicBezTo>
                  <a:cubicBezTo>
                    <a:pt x="2423539" y="2002"/>
                    <a:pt x="2516174" y="315767"/>
                    <a:pt x="2607813" y="316763"/>
                  </a:cubicBezTo>
                  <a:cubicBezTo>
                    <a:pt x="2699452" y="317759"/>
                    <a:pt x="2793084" y="7978"/>
                    <a:pt x="2882731" y="5986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10146999" y="3251541"/>
              <a:ext cx="1237752" cy="310781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  <a:gd name="connsiteX0" fmla="*/ 0 w 4058024"/>
                <a:gd name="connsiteY0" fmla="*/ 310786 h 316765"/>
                <a:gd name="connsiteX1" fmla="*/ 262965 w 4058024"/>
                <a:gd name="connsiteY1" fmla="*/ 5986 h 316765"/>
                <a:gd name="connsiteX2" fmla="*/ 537883 w 4058024"/>
                <a:gd name="connsiteY2" fmla="*/ 310786 h 316765"/>
                <a:gd name="connsiteX3" fmla="*/ 818777 w 4058024"/>
                <a:gd name="connsiteY3" fmla="*/ 10 h 316765"/>
                <a:gd name="connsiteX4" fmla="*/ 1081741 w 4058024"/>
                <a:gd name="connsiteY4" fmla="*/ 304810 h 316765"/>
                <a:gd name="connsiteX5" fmla="*/ 1350683 w 4058024"/>
                <a:gd name="connsiteY5" fmla="*/ 5986 h 316765"/>
                <a:gd name="connsiteX6" fmla="*/ 1619624 w 4058024"/>
                <a:gd name="connsiteY6" fmla="*/ 298833 h 316765"/>
                <a:gd name="connsiteX7" fmla="*/ 1900518 w 4058024"/>
                <a:gd name="connsiteY7" fmla="*/ 10 h 316765"/>
                <a:gd name="connsiteX8" fmla="*/ 2163483 w 4058024"/>
                <a:gd name="connsiteY8" fmla="*/ 304810 h 316765"/>
                <a:gd name="connsiteX9" fmla="*/ 2432424 w 4058024"/>
                <a:gd name="connsiteY9" fmla="*/ 10 h 316765"/>
                <a:gd name="connsiteX10" fmla="*/ 2707341 w 4058024"/>
                <a:gd name="connsiteY10" fmla="*/ 316763 h 316765"/>
                <a:gd name="connsiteX11" fmla="*/ 2982259 w 4058024"/>
                <a:gd name="connsiteY11" fmla="*/ 5986 h 316765"/>
                <a:gd name="connsiteX12" fmla="*/ 3245224 w 4058024"/>
                <a:gd name="connsiteY12" fmla="*/ 304810 h 316765"/>
                <a:gd name="connsiteX13" fmla="*/ 3520141 w 4058024"/>
                <a:gd name="connsiteY13" fmla="*/ 10 h 316765"/>
                <a:gd name="connsiteX14" fmla="*/ 3789083 w 4058024"/>
                <a:gd name="connsiteY14" fmla="*/ 304810 h 316765"/>
                <a:gd name="connsiteX15" fmla="*/ 4058024 w 4058024"/>
                <a:gd name="connsiteY15" fmla="*/ 10 h 316765"/>
                <a:gd name="connsiteX0" fmla="*/ 0 w 3789083"/>
                <a:gd name="connsiteY0" fmla="*/ 310786 h 316765"/>
                <a:gd name="connsiteX1" fmla="*/ 262965 w 3789083"/>
                <a:gd name="connsiteY1" fmla="*/ 5986 h 316765"/>
                <a:gd name="connsiteX2" fmla="*/ 537883 w 3789083"/>
                <a:gd name="connsiteY2" fmla="*/ 310786 h 316765"/>
                <a:gd name="connsiteX3" fmla="*/ 818777 w 3789083"/>
                <a:gd name="connsiteY3" fmla="*/ 10 h 316765"/>
                <a:gd name="connsiteX4" fmla="*/ 1081741 w 3789083"/>
                <a:gd name="connsiteY4" fmla="*/ 304810 h 316765"/>
                <a:gd name="connsiteX5" fmla="*/ 1350683 w 3789083"/>
                <a:gd name="connsiteY5" fmla="*/ 5986 h 316765"/>
                <a:gd name="connsiteX6" fmla="*/ 1619624 w 3789083"/>
                <a:gd name="connsiteY6" fmla="*/ 298833 h 316765"/>
                <a:gd name="connsiteX7" fmla="*/ 1900518 w 3789083"/>
                <a:gd name="connsiteY7" fmla="*/ 10 h 316765"/>
                <a:gd name="connsiteX8" fmla="*/ 2163483 w 3789083"/>
                <a:gd name="connsiteY8" fmla="*/ 304810 h 316765"/>
                <a:gd name="connsiteX9" fmla="*/ 2432424 w 3789083"/>
                <a:gd name="connsiteY9" fmla="*/ 10 h 316765"/>
                <a:gd name="connsiteX10" fmla="*/ 2707341 w 3789083"/>
                <a:gd name="connsiteY10" fmla="*/ 316763 h 316765"/>
                <a:gd name="connsiteX11" fmla="*/ 2982259 w 3789083"/>
                <a:gd name="connsiteY11" fmla="*/ 5986 h 316765"/>
                <a:gd name="connsiteX12" fmla="*/ 3245224 w 3789083"/>
                <a:gd name="connsiteY12" fmla="*/ 304810 h 316765"/>
                <a:gd name="connsiteX13" fmla="*/ 3520141 w 3789083"/>
                <a:gd name="connsiteY13" fmla="*/ 10 h 316765"/>
                <a:gd name="connsiteX14" fmla="*/ 3789083 w 3789083"/>
                <a:gd name="connsiteY14" fmla="*/ 304810 h 316765"/>
                <a:gd name="connsiteX0" fmla="*/ 0 w 3520141"/>
                <a:gd name="connsiteY0" fmla="*/ 310786 h 316765"/>
                <a:gd name="connsiteX1" fmla="*/ 262965 w 3520141"/>
                <a:gd name="connsiteY1" fmla="*/ 5986 h 316765"/>
                <a:gd name="connsiteX2" fmla="*/ 537883 w 3520141"/>
                <a:gd name="connsiteY2" fmla="*/ 310786 h 316765"/>
                <a:gd name="connsiteX3" fmla="*/ 818777 w 3520141"/>
                <a:gd name="connsiteY3" fmla="*/ 10 h 316765"/>
                <a:gd name="connsiteX4" fmla="*/ 1081741 w 3520141"/>
                <a:gd name="connsiteY4" fmla="*/ 304810 h 316765"/>
                <a:gd name="connsiteX5" fmla="*/ 1350683 w 3520141"/>
                <a:gd name="connsiteY5" fmla="*/ 5986 h 316765"/>
                <a:gd name="connsiteX6" fmla="*/ 1619624 w 3520141"/>
                <a:gd name="connsiteY6" fmla="*/ 298833 h 316765"/>
                <a:gd name="connsiteX7" fmla="*/ 1900518 w 3520141"/>
                <a:gd name="connsiteY7" fmla="*/ 10 h 316765"/>
                <a:gd name="connsiteX8" fmla="*/ 2163483 w 3520141"/>
                <a:gd name="connsiteY8" fmla="*/ 304810 h 316765"/>
                <a:gd name="connsiteX9" fmla="*/ 2432424 w 3520141"/>
                <a:gd name="connsiteY9" fmla="*/ 10 h 316765"/>
                <a:gd name="connsiteX10" fmla="*/ 2707341 w 3520141"/>
                <a:gd name="connsiteY10" fmla="*/ 316763 h 316765"/>
                <a:gd name="connsiteX11" fmla="*/ 2982259 w 3520141"/>
                <a:gd name="connsiteY11" fmla="*/ 5986 h 316765"/>
                <a:gd name="connsiteX12" fmla="*/ 3245224 w 3520141"/>
                <a:gd name="connsiteY12" fmla="*/ 304810 h 316765"/>
                <a:gd name="connsiteX13" fmla="*/ 3520141 w 3520141"/>
                <a:gd name="connsiteY13" fmla="*/ 10 h 316765"/>
                <a:gd name="connsiteX0" fmla="*/ 0 w 3245224"/>
                <a:gd name="connsiteY0" fmla="*/ 310786 h 316765"/>
                <a:gd name="connsiteX1" fmla="*/ 262965 w 3245224"/>
                <a:gd name="connsiteY1" fmla="*/ 5986 h 316765"/>
                <a:gd name="connsiteX2" fmla="*/ 537883 w 3245224"/>
                <a:gd name="connsiteY2" fmla="*/ 310786 h 316765"/>
                <a:gd name="connsiteX3" fmla="*/ 818777 w 3245224"/>
                <a:gd name="connsiteY3" fmla="*/ 10 h 316765"/>
                <a:gd name="connsiteX4" fmla="*/ 1081741 w 3245224"/>
                <a:gd name="connsiteY4" fmla="*/ 304810 h 316765"/>
                <a:gd name="connsiteX5" fmla="*/ 1350683 w 3245224"/>
                <a:gd name="connsiteY5" fmla="*/ 5986 h 316765"/>
                <a:gd name="connsiteX6" fmla="*/ 1619624 w 3245224"/>
                <a:gd name="connsiteY6" fmla="*/ 298833 h 316765"/>
                <a:gd name="connsiteX7" fmla="*/ 1900518 w 3245224"/>
                <a:gd name="connsiteY7" fmla="*/ 10 h 316765"/>
                <a:gd name="connsiteX8" fmla="*/ 2163483 w 3245224"/>
                <a:gd name="connsiteY8" fmla="*/ 304810 h 316765"/>
                <a:gd name="connsiteX9" fmla="*/ 2432424 w 3245224"/>
                <a:gd name="connsiteY9" fmla="*/ 10 h 316765"/>
                <a:gd name="connsiteX10" fmla="*/ 2707341 w 3245224"/>
                <a:gd name="connsiteY10" fmla="*/ 316763 h 316765"/>
                <a:gd name="connsiteX11" fmla="*/ 2982259 w 3245224"/>
                <a:gd name="connsiteY11" fmla="*/ 5986 h 316765"/>
                <a:gd name="connsiteX12" fmla="*/ 3245224 w 3245224"/>
                <a:gd name="connsiteY12" fmla="*/ 304810 h 316765"/>
                <a:gd name="connsiteX0" fmla="*/ 0 w 2982259"/>
                <a:gd name="connsiteY0" fmla="*/ 310786 h 316765"/>
                <a:gd name="connsiteX1" fmla="*/ 262965 w 2982259"/>
                <a:gd name="connsiteY1" fmla="*/ 5986 h 316765"/>
                <a:gd name="connsiteX2" fmla="*/ 537883 w 2982259"/>
                <a:gd name="connsiteY2" fmla="*/ 310786 h 316765"/>
                <a:gd name="connsiteX3" fmla="*/ 818777 w 2982259"/>
                <a:gd name="connsiteY3" fmla="*/ 10 h 316765"/>
                <a:gd name="connsiteX4" fmla="*/ 1081741 w 2982259"/>
                <a:gd name="connsiteY4" fmla="*/ 304810 h 316765"/>
                <a:gd name="connsiteX5" fmla="*/ 1350683 w 2982259"/>
                <a:gd name="connsiteY5" fmla="*/ 5986 h 316765"/>
                <a:gd name="connsiteX6" fmla="*/ 1619624 w 2982259"/>
                <a:gd name="connsiteY6" fmla="*/ 298833 h 316765"/>
                <a:gd name="connsiteX7" fmla="*/ 1900518 w 2982259"/>
                <a:gd name="connsiteY7" fmla="*/ 10 h 316765"/>
                <a:gd name="connsiteX8" fmla="*/ 2163483 w 2982259"/>
                <a:gd name="connsiteY8" fmla="*/ 304810 h 316765"/>
                <a:gd name="connsiteX9" fmla="*/ 2432424 w 2982259"/>
                <a:gd name="connsiteY9" fmla="*/ 10 h 316765"/>
                <a:gd name="connsiteX10" fmla="*/ 2707341 w 2982259"/>
                <a:gd name="connsiteY10" fmla="*/ 316763 h 316765"/>
                <a:gd name="connsiteX11" fmla="*/ 2982259 w 2982259"/>
                <a:gd name="connsiteY11" fmla="*/ 5986 h 316765"/>
                <a:gd name="connsiteX0" fmla="*/ 0 w 2982259"/>
                <a:gd name="connsiteY0" fmla="*/ 310786 h 316765"/>
                <a:gd name="connsiteX1" fmla="*/ 75041 w 2982259"/>
                <a:gd name="connsiteY1" fmla="*/ 164539 h 316765"/>
                <a:gd name="connsiteX2" fmla="*/ 262965 w 2982259"/>
                <a:gd name="connsiteY2" fmla="*/ 5986 h 316765"/>
                <a:gd name="connsiteX3" fmla="*/ 537883 w 2982259"/>
                <a:gd name="connsiteY3" fmla="*/ 310786 h 316765"/>
                <a:gd name="connsiteX4" fmla="*/ 818777 w 2982259"/>
                <a:gd name="connsiteY4" fmla="*/ 10 h 316765"/>
                <a:gd name="connsiteX5" fmla="*/ 1081741 w 2982259"/>
                <a:gd name="connsiteY5" fmla="*/ 304810 h 316765"/>
                <a:gd name="connsiteX6" fmla="*/ 1350683 w 2982259"/>
                <a:gd name="connsiteY6" fmla="*/ 5986 h 316765"/>
                <a:gd name="connsiteX7" fmla="*/ 1619624 w 2982259"/>
                <a:gd name="connsiteY7" fmla="*/ 298833 h 316765"/>
                <a:gd name="connsiteX8" fmla="*/ 1900518 w 2982259"/>
                <a:gd name="connsiteY8" fmla="*/ 10 h 316765"/>
                <a:gd name="connsiteX9" fmla="*/ 2163483 w 2982259"/>
                <a:gd name="connsiteY9" fmla="*/ 304810 h 316765"/>
                <a:gd name="connsiteX10" fmla="*/ 2432424 w 2982259"/>
                <a:gd name="connsiteY10" fmla="*/ 10 h 316765"/>
                <a:gd name="connsiteX11" fmla="*/ 2707341 w 2982259"/>
                <a:gd name="connsiteY11" fmla="*/ 316763 h 316765"/>
                <a:gd name="connsiteX12" fmla="*/ 2982259 w 2982259"/>
                <a:gd name="connsiteY12" fmla="*/ 5986 h 316765"/>
                <a:gd name="connsiteX0" fmla="*/ 0 w 2907218"/>
                <a:gd name="connsiteY0" fmla="*/ 164539 h 316765"/>
                <a:gd name="connsiteX1" fmla="*/ 187924 w 2907218"/>
                <a:gd name="connsiteY1" fmla="*/ 5986 h 316765"/>
                <a:gd name="connsiteX2" fmla="*/ 462842 w 2907218"/>
                <a:gd name="connsiteY2" fmla="*/ 310786 h 316765"/>
                <a:gd name="connsiteX3" fmla="*/ 743736 w 2907218"/>
                <a:gd name="connsiteY3" fmla="*/ 10 h 316765"/>
                <a:gd name="connsiteX4" fmla="*/ 1006700 w 2907218"/>
                <a:gd name="connsiteY4" fmla="*/ 304810 h 316765"/>
                <a:gd name="connsiteX5" fmla="*/ 1275642 w 2907218"/>
                <a:gd name="connsiteY5" fmla="*/ 5986 h 316765"/>
                <a:gd name="connsiteX6" fmla="*/ 1544583 w 2907218"/>
                <a:gd name="connsiteY6" fmla="*/ 298833 h 316765"/>
                <a:gd name="connsiteX7" fmla="*/ 1825477 w 2907218"/>
                <a:gd name="connsiteY7" fmla="*/ 10 h 316765"/>
                <a:gd name="connsiteX8" fmla="*/ 2088442 w 2907218"/>
                <a:gd name="connsiteY8" fmla="*/ 304810 h 316765"/>
                <a:gd name="connsiteX9" fmla="*/ 2357383 w 2907218"/>
                <a:gd name="connsiteY9" fmla="*/ 10 h 316765"/>
                <a:gd name="connsiteX10" fmla="*/ 2632300 w 2907218"/>
                <a:gd name="connsiteY10" fmla="*/ 316763 h 316765"/>
                <a:gd name="connsiteX11" fmla="*/ 2907218 w 2907218"/>
                <a:gd name="connsiteY11" fmla="*/ 5986 h 316765"/>
                <a:gd name="connsiteX0" fmla="*/ 0 w 2882731"/>
                <a:gd name="connsiteY0" fmla="*/ 164539 h 316765"/>
                <a:gd name="connsiteX1" fmla="*/ 163437 w 2882731"/>
                <a:gd name="connsiteY1" fmla="*/ 5986 h 316765"/>
                <a:gd name="connsiteX2" fmla="*/ 438355 w 2882731"/>
                <a:gd name="connsiteY2" fmla="*/ 310786 h 316765"/>
                <a:gd name="connsiteX3" fmla="*/ 719249 w 2882731"/>
                <a:gd name="connsiteY3" fmla="*/ 10 h 316765"/>
                <a:gd name="connsiteX4" fmla="*/ 982213 w 2882731"/>
                <a:gd name="connsiteY4" fmla="*/ 304810 h 316765"/>
                <a:gd name="connsiteX5" fmla="*/ 1251155 w 2882731"/>
                <a:gd name="connsiteY5" fmla="*/ 5986 h 316765"/>
                <a:gd name="connsiteX6" fmla="*/ 1520096 w 2882731"/>
                <a:gd name="connsiteY6" fmla="*/ 298833 h 316765"/>
                <a:gd name="connsiteX7" fmla="*/ 1800990 w 2882731"/>
                <a:gd name="connsiteY7" fmla="*/ 10 h 316765"/>
                <a:gd name="connsiteX8" fmla="*/ 2063955 w 2882731"/>
                <a:gd name="connsiteY8" fmla="*/ 304810 h 316765"/>
                <a:gd name="connsiteX9" fmla="*/ 2332896 w 2882731"/>
                <a:gd name="connsiteY9" fmla="*/ 10 h 316765"/>
                <a:gd name="connsiteX10" fmla="*/ 2607813 w 2882731"/>
                <a:gd name="connsiteY10" fmla="*/ 316763 h 316765"/>
                <a:gd name="connsiteX11" fmla="*/ 2882731 w 2882731"/>
                <a:gd name="connsiteY11" fmla="*/ 5986 h 316765"/>
                <a:gd name="connsiteX0" fmla="*/ 0 w 2607813"/>
                <a:gd name="connsiteY0" fmla="*/ 164539 h 316763"/>
                <a:gd name="connsiteX1" fmla="*/ 163437 w 2607813"/>
                <a:gd name="connsiteY1" fmla="*/ 5986 h 316763"/>
                <a:gd name="connsiteX2" fmla="*/ 438355 w 2607813"/>
                <a:gd name="connsiteY2" fmla="*/ 310786 h 316763"/>
                <a:gd name="connsiteX3" fmla="*/ 719249 w 2607813"/>
                <a:gd name="connsiteY3" fmla="*/ 10 h 316763"/>
                <a:gd name="connsiteX4" fmla="*/ 982213 w 2607813"/>
                <a:gd name="connsiteY4" fmla="*/ 304810 h 316763"/>
                <a:gd name="connsiteX5" fmla="*/ 1251155 w 2607813"/>
                <a:gd name="connsiteY5" fmla="*/ 5986 h 316763"/>
                <a:gd name="connsiteX6" fmla="*/ 1520096 w 2607813"/>
                <a:gd name="connsiteY6" fmla="*/ 298833 h 316763"/>
                <a:gd name="connsiteX7" fmla="*/ 1800990 w 2607813"/>
                <a:gd name="connsiteY7" fmla="*/ 10 h 316763"/>
                <a:gd name="connsiteX8" fmla="*/ 2063955 w 2607813"/>
                <a:gd name="connsiteY8" fmla="*/ 304810 h 316763"/>
                <a:gd name="connsiteX9" fmla="*/ 2332896 w 2607813"/>
                <a:gd name="connsiteY9" fmla="*/ 10 h 316763"/>
                <a:gd name="connsiteX10" fmla="*/ 2607813 w 2607813"/>
                <a:gd name="connsiteY10" fmla="*/ 316763 h 316763"/>
                <a:gd name="connsiteX0" fmla="*/ 0 w 2332896"/>
                <a:gd name="connsiteY0" fmla="*/ 164539 h 310788"/>
                <a:gd name="connsiteX1" fmla="*/ 163437 w 2332896"/>
                <a:gd name="connsiteY1" fmla="*/ 5986 h 310788"/>
                <a:gd name="connsiteX2" fmla="*/ 438355 w 2332896"/>
                <a:gd name="connsiteY2" fmla="*/ 310786 h 310788"/>
                <a:gd name="connsiteX3" fmla="*/ 719249 w 2332896"/>
                <a:gd name="connsiteY3" fmla="*/ 10 h 310788"/>
                <a:gd name="connsiteX4" fmla="*/ 982213 w 2332896"/>
                <a:gd name="connsiteY4" fmla="*/ 304810 h 310788"/>
                <a:gd name="connsiteX5" fmla="*/ 1251155 w 2332896"/>
                <a:gd name="connsiteY5" fmla="*/ 5986 h 310788"/>
                <a:gd name="connsiteX6" fmla="*/ 1520096 w 2332896"/>
                <a:gd name="connsiteY6" fmla="*/ 298833 h 310788"/>
                <a:gd name="connsiteX7" fmla="*/ 1800990 w 2332896"/>
                <a:gd name="connsiteY7" fmla="*/ 10 h 310788"/>
                <a:gd name="connsiteX8" fmla="*/ 2063955 w 2332896"/>
                <a:gd name="connsiteY8" fmla="*/ 304810 h 310788"/>
                <a:gd name="connsiteX9" fmla="*/ 2332896 w 2332896"/>
                <a:gd name="connsiteY9" fmla="*/ 10 h 310788"/>
                <a:gd name="connsiteX0" fmla="*/ 0 w 2063955"/>
                <a:gd name="connsiteY0" fmla="*/ 164532 h 310781"/>
                <a:gd name="connsiteX1" fmla="*/ 163437 w 2063955"/>
                <a:gd name="connsiteY1" fmla="*/ 5979 h 310781"/>
                <a:gd name="connsiteX2" fmla="*/ 438355 w 2063955"/>
                <a:gd name="connsiteY2" fmla="*/ 310779 h 310781"/>
                <a:gd name="connsiteX3" fmla="*/ 719249 w 2063955"/>
                <a:gd name="connsiteY3" fmla="*/ 3 h 310781"/>
                <a:gd name="connsiteX4" fmla="*/ 982213 w 2063955"/>
                <a:gd name="connsiteY4" fmla="*/ 304803 h 310781"/>
                <a:gd name="connsiteX5" fmla="*/ 1251155 w 2063955"/>
                <a:gd name="connsiteY5" fmla="*/ 5979 h 310781"/>
                <a:gd name="connsiteX6" fmla="*/ 1520096 w 2063955"/>
                <a:gd name="connsiteY6" fmla="*/ 298826 h 310781"/>
                <a:gd name="connsiteX7" fmla="*/ 1800990 w 2063955"/>
                <a:gd name="connsiteY7" fmla="*/ 3 h 310781"/>
                <a:gd name="connsiteX8" fmla="*/ 2063955 w 2063955"/>
                <a:gd name="connsiteY8" fmla="*/ 304803 h 310781"/>
                <a:gd name="connsiteX0" fmla="*/ 0 w 1800990"/>
                <a:gd name="connsiteY0" fmla="*/ 164532 h 310781"/>
                <a:gd name="connsiteX1" fmla="*/ 163437 w 1800990"/>
                <a:gd name="connsiteY1" fmla="*/ 5979 h 310781"/>
                <a:gd name="connsiteX2" fmla="*/ 438355 w 1800990"/>
                <a:gd name="connsiteY2" fmla="*/ 310779 h 310781"/>
                <a:gd name="connsiteX3" fmla="*/ 719249 w 1800990"/>
                <a:gd name="connsiteY3" fmla="*/ 3 h 310781"/>
                <a:gd name="connsiteX4" fmla="*/ 982213 w 1800990"/>
                <a:gd name="connsiteY4" fmla="*/ 304803 h 310781"/>
                <a:gd name="connsiteX5" fmla="*/ 1251155 w 1800990"/>
                <a:gd name="connsiteY5" fmla="*/ 5979 h 310781"/>
                <a:gd name="connsiteX6" fmla="*/ 1520096 w 1800990"/>
                <a:gd name="connsiteY6" fmla="*/ 298826 h 310781"/>
                <a:gd name="connsiteX7" fmla="*/ 1800990 w 1800990"/>
                <a:gd name="connsiteY7" fmla="*/ 3 h 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990" h="310781">
                  <a:moveTo>
                    <a:pt x="0" y="164532"/>
                  </a:moveTo>
                  <a:cubicBezTo>
                    <a:pt x="43828" y="113732"/>
                    <a:pt x="90378" y="-18396"/>
                    <a:pt x="163437" y="5979"/>
                  </a:cubicBezTo>
                  <a:cubicBezTo>
                    <a:pt x="236496" y="30354"/>
                    <a:pt x="345720" y="311775"/>
                    <a:pt x="438355" y="310779"/>
                  </a:cubicBezTo>
                  <a:cubicBezTo>
                    <a:pt x="530990" y="309783"/>
                    <a:pt x="628606" y="999"/>
                    <a:pt x="719249" y="3"/>
                  </a:cubicBezTo>
                  <a:cubicBezTo>
                    <a:pt x="809892" y="-993"/>
                    <a:pt x="893562" y="303807"/>
                    <a:pt x="982213" y="304803"/>
                  </a:cubicBezTo>
                  <a:cubicBezTo>
                    <a:pt x="1070864" y="305799"/>
                    <a:pt x="1161508" y="6975"/>
                    <a:pt x="1251155" y="5979"/>
                  </a:cubicBezTo>
                  <a:cubicBezTo>
                    <a:pt x="1340802" y="4983"/>
                    <a:pt x="1428457" y="299822"/>
                    <a:pt x="1520096" y="298826"/>
                  </a:cubicBezTo>
                  <a:cubicBezTo>
                    <a:pt x="1611735" y="297830"/>
                    <a:pt x="1710347" y="-993"/>
                    <a:pt x="1800990" y="3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10133405" y="3601406"/>
              <a:ext cx="1237752" cy="310781"/>
            </a:xfrm>
            <a:custGeom>
              <a:avLst/>
              <a:gdLst>
                <a:gd name="connsiteX0" fmla="*/ 0 w 4231341"/>
                <a:gd name="connsiteY0" fmla="*/ 313275 h 319254"/>
                <a:gd name="connsiteX1" fmla="*/ 262965 w 4231341"/>
                <a:gd name="connsiteY1" fmla="*/ 8475 h 319254"/>
                <a:gd name="connsiteX2" fmla="*/ 537883 w 4231341"/>
                <a:gd name="connsiteY2" fmla="*/ 313275 h 319254"/>
                <a:gd name="connsiteX3" fmla="*/ 818777 w 4231341"/>
                <a:gd name="connsiteY3" fmla="*/ 2499 h 319254"/>
                <a:gd name="connsiteX4" fmla="*/ 1081741 w 4231341"/>
                <a:gd name="connsiteY4" fmla="*/ 307299 h 319254"/>
                <a:gd name="connsiteX5" fmla="*/ 1350683 w 4231341"/>
                <a:gd name="connsiteY5" fmla="*/ 8475 h 319254"/>
                <a:gd name="connsiteX6" fmla="*/ 1619624 w 4231341"/>
                <a:gd name="connsiteY6" fmla="*/ 301322 h 319254"/>
                <a:gd name="connsiteX7" fmla="*/ 1900518 w 4231341"/>
                <a:gd name="connsiteY7" fmla="*/ 2499 h 319254"/>
                <a:gd name="connsiteX8" fmla="*/ 2163483 w 4231341"/>
                <a:gd name="connsiteY8" fmla="*/ 307299 h 319254"/>
                <a:gd name="connsiteX9" fmla="*/ 2432424 w 4231341"/>
                <a:gd name="connsiteY9" fmla="*/ 2499 h 319254"/>
                <a:gd name="connsiteX10" fmla="*/ 2707341 w 4231341"/>
                <a:gd name="connsiteY10" fmla="*/ 319252 h 319254"/>
                <a:gd name="connsiteX11" fmla="*/ 2982259 w 4231341"/>
                <a:gd name="connsiteY11" fmla="*/ 8475 h 319254"/>
                <a:gd name="connsiteX12" fmla="*/ 3245224 w 4231341"/>
                <a:gd name="connsiteY12" fmla="*/ 307299 h 319254"/>
                <a:gd name="connsiteX13" fmla="*/ 3520141 w 4231341"/>
                <a:gd name="connsiteY13" fmla="*/ 2499 h 319254"/>
                <a:gd name="connsiteX14" fmla="*/ 3789083 w 4231341"/>
                <a:gd name="connsiteY14" fmla="*/ 307299 h 319254"/>
                <a:gd name="connsiteX15" fmla="*/ 4058024 w 4231341"/>
                <a:gd name="connsiteY15" fmla="*/ 2499 h 319254"/>
                <a:gd name="connsiteX16" fmla="*/ 4231341 w 4231341"/>
                <a:gd name="connsiteY16" fmla="*/ 187769 h 319254"/>
                <a:gd name="connsiteX0" fmla="*/ 0 w 4058024"/>
                <a:gd name="connsiteY0" fmla="*/ 310786 h 316765"/>
                <a:gd name="connsiteX1" fmla="*/ 262965 w 4058024"/>
                <a:gd name="connsiteY1" fmla="*/ 5986 h 316765"/>
                <a:gd name="connsiteX2" fmla="*/ 537883 w 4058024"/>
                <a:gd name="connsiteY2" fmla="*/ 310786 h 316765"/>
                <a:gd name="connsiteX3" fmla="*/ 818777 w 4058024"/>
                <a:gd name="connsiteY3" fmla="*/ 10 h 316765"/>
                <a:gd name="connsiteX4" fmla="*/ 1081741 w 4058024"/>
                <a:gd name="connsiteY4" fmla="*/ 304810 h 316765"/>
                <a:gd name="connsiteX5" fmla="*/ 1350683 w 4058024"/>
                <a:gd name="connsiteY5" fmla="*/ 5986 h 316765"/>
                <a:gd name="connsiteX6" fmla="*/ 1619624 w 4058024"/>
                <a:gd name="connsiteY6" fmla="*/ 298833 h 316765"/>
                <a:gd name="connsiteX7" fmla="*/ 1900518 w 4058024"/>
                <a:gd name="connsiteY7" fmla="*/ 10 h 316765"/>
                <a:gd name="connsiteX8" fmla="*/ 2163483 w 4058024"/>
                <a:gd name="connsiteY8" fmla="*/ 304810 h 316765"/>
                <a:gd name="connsiteX9" fmla="*/ 2432424 w 4058024"/>
                <a:gd name="connsiteY9" fmla="*/ 10 h 316765"/>
                <a:gd name="connsiteX10" fmla="*/ 2707341 w 4058024"/>
                <a:gd name="connsiteY10" fmla="*/ 316763 h 316765"/>
                <a:gd name="connsiteX11" fmla="*/ 2982259 w 4058024"/>
                <a:gd name="connsiteY11" fmla="*/ 5986 h 316765"/>
                <a:gd name="connsiteX12" fmla="*/ 3245224 w 4058024"/>
                <a:gd name="connsiteY12" fmla="*/ 304810 h 316765"/>
                <a:gd name="connsiteX13" fmla="*/ 3520141 w 4058024"/>
                <a:gd name="connsiteY13" fmla="*/ 10 h 316765"/>
                <a:gd name="connsiteX14" fmla="*/ 3789083 w 4058024"/>
                <a:gd name="connsiteY14" fmla="*/ 304810 h 316765"/>
                <a:gd name="connsiteX15" fmla="*/ 4058024 w 4058024"/>
                <a:gd name="connsiteY15" fmla="*/ 10 h 316765"/>
                <a:gd name="connsiteX0" fmla="*/ 0 w 3789083"/>
                <a:gd name="connsiteY0" fmla="*/ 310786 h 316765"/>
                <a:gd name="connsiteX1" fmla="*/ 262965 w 3789083"/>
                <a:gd name="connsiteY1" fmla="*/ 5986 h 316765"/>
                <a:gd name="connsiteX2" fmla="*/ 537883 w 3789083"/>
                <a:gd name="connsiteY2" fmla="*/ 310786 h 316765"/>
                <a:gd name="connsiteX3" fmla="*/ 818777 w 3789083"/>
                <a:gd name="connsiteY3" fmla="*/ 10 h 316765"/>
                <a:gd name="connsiteX4" fmla="*/ 1081741 w 3789083"/>
                <a:gd name="connsiteY4" fmla="*/ 304810 h 316765"/>
                <a:gd name="connsiteX5" fmla="*/ 1350683 w 3789083"/>
                <a:gd name="connsiteY5" fmla="*/ 5986 h 316765"/>
                <a:gd name="connsiteX6" fmla="*/ 1619624 w 3789083"/>
                <a:gd name="connsiteY6" fmla="*/ 298833 h 316765"/>
                <a:gd name="connsiteX7" fmla="*/ 1900518 w 3789083"/>
                <a:gd name="connsiteY7" fmla="*/ 10 h 316765"/>
                <a:gd name="connsiteX8" fmla="*/ 2163483 w 3789083"/>
                <a:gd name="connsiteY8" fmla="*/ 304810 h 316765"/>
                <a:gd name="connsiteX9" fmla="*/ 2432424 w 3789083"/>
                <a:gd name="connsiteY9" fmla="*/ 10 h 316765"/>
                <a:gd name="connsiteX10" fmla="*/ 2707341 w 3789083"/>
                <a:gd name="connsiteY10" fmla="*/ 316763 h 316765"/>
                <a:gd name="connsiteX11" fmla="*/ 2982259 w 3789083"/>
                <a:gd name="connsiteY11" fmla="*/ 5986 h 316765"/>
                <a:gd name="connsiteX12" fmla="*/ 3245224 w 3789083"/>
                <a:gd name="connsiteY12" fmla="*/ 304810 h 316765"/>
                <a:gd name="connsiteX13" fmla="*/ 3520141 w 3789083"/>
                <a:gd name="connsiteY13" fmla="*/ 10 h 316765"/>
                <a:gd name="connsiteX14" fmla="*/ 3789083 w 3789083"/>
                <a:gd name="connsiteY14" fmla="*/ 304810 h 316765"/>
                <a:gd name="connsiteX0" fmla="*/ 0 w 3520141"/>
                <a:gd name="connsiteY0" fmla="*/ 310786 h 316765"/>
                <a:gd name="connsiteX1" fmla="*/ 262965 w 3520141"/>
                <a:gd name="connsiteY1" fmla="*/ 5986 h 316765"/>
                <a:gd name="connsiteX2" fmla="*/ 537883 w 3520141"/>
                <a:gd name="connsiteY2" fmla="*/ 310786 h 316765"/>
                <a:gd name="connsiteX3" fmla="*/ 818777 w 3520141"/>
                <a:gd name="connsiteY3" fmla="*/ 10 h 316765"/>
                <a:gd name="connsiteX4" fmla="*/ 1081741 w 3520141"/>
                <a:gd name="connsiteY4" fmla="*/ 304810 h 316765"/>
                <a:gd name="connsiteX5" fmla="*/ 1350683 w 3520141"/>
                <a:gd name="connsiteY5" fmla="*/ 5986 h 316765"/>
                <a:gd name="connsiteX6" fmla="*/ 1619624 w 3520141"/>
                <a:gd name="connsiteY6" fmla="*/ 298833 h 316765"/>
                <a:gd name="connsiteX7" fmla="*/ 1900518 w 3520141"/>
                <a:gd name="connsiteY7" fmla="*/ 10 h 316765"/>
                <a:gd name="connsiteX8" fmla="*/ 2163483 w 3520141"/>
                <a:gd name="connsiteY8" fmla="*/ 304810 h 316765"/>
                <a:gd name="connsiteX9" fmla="*/ 2432424 w 3520141"/>
                <a:gd name="connsiteY9" fmla="*/ 10 h 316765"/>
                <a:gd name="connsiteX10" fmla="*/ 2707341 w 3520141"/>
                <a:gd name="connsiteY10" fmla="*/ 316763 h 316765"/>
                <a:gd name="connsiteX11" fmla="*/ 2982259 w 3520141"/>
                <a:gd name="connsiteY11" fmla="*/ 5986 h 316765"/>
                <a:gd name="connsiteX12" fmla="*/ 3245224 w 3520141"/>
                <a:gd name="connsiteY12" fmla="*/ 304810 h 316765"/>
                <a:gd name="connsiteX13" fmla="*/ 3520141 w 3520141"/>
                <a:gd name="connsiteY13" fmla="*/ 10 h 316765"/>
                <a:gd name="connsiteX0" fmla="*/ 0 w 3245224"/>
                <a:gd name="connsiteY0" fmla="*/ 310786 h 316765"/>
                <a:gd name="connsiteX1" fmla="*/ 262965 w 3245224"/>
                <a:gd name="connsiteY1" fmla="*/ 5986 h 316765"/>
                <a:gd name="connsiteX2" fmla="*/ 537883 w 3245224"/>
                <a:gd name="connsiteY2" fmla="*/ 310786 h 316765"/>
                <a:gd name="connsiteX3" fmla="*/ 818777 w 3245224"/>
                <a:gd name="connsiteY3" fmla="*/ 10 h 316765"/>
                <a:gd name="connsiteX4" fmla="*/ 1081741 w 3245224"/>
                <a:gd name="connsiteY4" fmla="*/ 304810 h 316765"/>
                <a:gd name="connsiteX5" fmla="*/ 1350683 w 3245224"/>
                <a:gd name="connsiteY5" fmla="*/ 5986 h 316765"/>
                <a:gd name="connsiteX6" fmla="*/ 1619624 w 3245224"/>
                <a:gd name="connsiteY6" fmla="*/ 298833 h 316765"/>
                <a:gd name="connsiteX7" fmla="*/ 1900518 w 3245224"/>
                <a:gd name="connsiteY7" fmla="*/ 10 h 316765"/>
                <a:gd name="connsiteX8" fmla="*/ 2163483 w 3245224"/>
                <a:gd name="connsiteY8" fmla="*/ 304810 h 316765"/>
                <a:gd name="connsiteX9" fmla="*/ 2432424 w 3245224"/>
                <a:gd name="connsiteY9" fmla="*/ 10 h 316765"/>
                <a:gd name="connsiteX10" fmla="*/ 2707341 w 3245224"/>
                <a:gd name="connsiteY10" fmla="*/ 316763 h 316765"/>
                <a:gd name="connsiteX11" fmla="*/ 2982259 w 3245224"/>
                <a:gd name="connsiteY11" fmla="*/ 5986 h 316765"/>
                <a:gd name="connsiteX12" fmla="*/ 3245224 w 3245224"/>
                <a:gd name="connsiteY12" fmla="*/ 304810 h 316765"/>
                <a:gd name="connsiteX0" fmla="*/ 0 w 2982259"/>
                <a:gd name="connsiteY0" fmla="*/ 310786 h 316765"/>
                <a:gd name="connsiteX1" fmla="*/ 262965 w 2982259"/>
                <a:gd name="connsiteY1" fmla="*/ 5986 h 316765"/>
                <a:gd name="connsiteX2" fmla="*/ 537883 w 2982259"/>
                <a:gd name="connsiteY2" fmla="*/ 310786 h 316765"/>
                <a:gd name="connsiteX3" fmla="*/ 818777 w 2982259"/>
                <a:gd name="connsiteY3" fmla="*/ 10 h 316765"/>
                <a:gd name="connsiteX4" fmla="*/ 1081741 w 2982259"/>
                <a:gd name="connsiteY4" fmla="*/ 304810 h 316765"/>
                <a:gd name="connsiteX5" fmla="*/ 1350683 w 2982259"/>
                <a:gd name="connsiteY5" fmla="*/ 5986 h 316765"/>
                <a:gd name="connsiteX6" fmla="*/ 1619624 w 2982259"/>
                <a:gd name="connsiteY6" fmla="*/ 298833 h 316765"/>
                <a:gd name="connsiteX7" fmla="*/ 1900518 w 2982259"/>
                <a:gd name="connsiteY7" fmla="*/ 10 h 316765"/>
                <a:gd name="connsiteX8" fmla="*/ 2163483 w 2982259"/>
                <a:gd name="connsiteY8" fmla="*/ 304810 h 316765"/>
                <a:gd name="connsiteX9" fmla="*/ 2432424 w 2982259"/>
                <a:gd name="connsiteY9" fmla="*/ 10 h 316765"/>
                <a:gd name="connsiteX10" fmla="*/ 2707341 w 2982259"/>
                <a:gd name="connsiteY10" fmla="*/ 316763 h 316765"/>
                <a:gd name="connsiteX11" fmla="*/ 2982259 w 2982259"/>
                <a:gd name="connsiteY11" fmla="*/ 5986 h 316765"/>
                <a:gd name="connsiteX0" fmla="*/ 0 w 2982259"/>
                <a:gd name="connsiteY0" fmla="*/ 310786 h 316765"/>
                <a:gd name="connsiteX1" fmla="*/ 75041 w 2982259"/>
                <a:gd name="connsiteY1" fmla="*/ 164539 h 316765"/>
                <a:gd name="connsiteX2" fmla="*/ 262965 w 2982259"/>
                <a:gd name="connsiteY2" fmla="*/ 5986 h 316765"/>
                <a:gd name="connsiteX3" fmla="*/ 537883 w 2982259"/>
                <a:gd name="connsiteY3" fmla="*/ 310786 h 316765"/>
                <a:gd name="connsiteX4" fmla="*/ 818777 w 2982259"/>
                <a:gd name="connsiteY4" fmla="*/ 10 h 316765"/>
                <a:gd name="connsiteX5" fmla="*/ 1081741 w 2982259"/>
                <a:gd name="connsiteY5" fmla="*/ 304810 h 316765"/>
                <a:gd name="connsiteX6" fmla="*/ 1350683 w 2982259"/>
                <a:gd name="connsiteY6" fmla="*/ 5986 h 316765"/>
                <a:gd name="connsiteX7" fmla="*/ 1619624 w 2982259"/>
                <a:gd name="connsiteY7" fmla="*/ 298833 h 316765"/>
                <a:gd name="connsiteX8" fmla="*/ 1900518 w 2982259"/>
                <a:gd name="connsiteY8" fmla="*/ 10 h 316765"/>
                <a:gd name="connsiteX9" fmla="*/ 2163483 w 2982259"/>
                <a:gd name="connsiteY9" fmla="*/ 304810 h 316765"/>
                <a:gd name="connsiteX10" fmla="*/ 2432424 w 2982259"/>
                <a:gd name="connsiteY10" fmla="*/ 10 h 316765"/>
                <a:gd name="connsiteX11" fmla="*/ 2707341 w 2982259"/>
                <a:gd name="connsiteY11" fmla="*/ 316763 h 316765"/>
                <a:gd name="connsiteX12" fmla="*/ 2982259 w 2982259"/>
                <a:gd name="connsiteY12" fmla="*/ 5986 h 316765"/>
                <a:gd name="connsiteX0" fmla="*/ 0 w 2907218"/>
                <a:gd name="connsiteY0" fmla="*/ 164539 h 316765"/>
                <a:gd name="connsiteX1" fmla="*/ 187924 w 2907218"/>
                <a:gd name="connsiteY1" fmla="*/ 5986 h 316765"/>
                <a:gd name="connsiteX2" fmla="*/ 462842 w 2907218"/>
                <a:gd name="connsiteY2" fmla="*/ 310786 h 316765"/>
                <a:gd name="connsiteX3" fmla="*/ 743736 w 2907218"/>
                <a:gd name="connsiteY3" fmla="*/ 10 h 316765"/>
                <a:gd name="connsiteX4" fmla="*/ 1006700 w 2907218"/>
                <a:gd name="connsiteY4" fmla="*/ 304810 h 316765"/>
                <a:gd name="connsiteX5" fmla="*/ 1275642 w 2907218"/>
                <a:gd name="connsiteY5" fmla="*/ 5986 h 316765"/>
                <a:gd name="connsiteX6" fmla="*/ 1544583 w 2907218"/>
                <a:gd name="connsiteY6" fmla="*/ 298833 h 316765"/>
                <a:gd name="connsiteX7" fmla="*/ 1825477 w 2907218"/>
                <a:gd name="connsiteY7" fmla="*/ 10 h 316765"/>
                <a:gd name="connsiteX8" fmla="*/ 2088442 w 2907218"/>
                <a:gd name="connsiteY8" fmla="*/ 304810 h 316765"/>
                <a:gd name="connsiteX9" fmla="*/ 2357383 w 2907218"/>
                <a:gd name="connsiteY9" fmla="*/ 10 h 316765"/>
                <a:gd name="connsiteX10" fmla="*/ 2632300 w 2907218"/>
                <a:gd name="connsiteY10" fmla="*/ 316763 h 316765"/>
                <a:gd name="connsiteX11" fmla="*/ 2907218 w 2907218"/>
                <a:gd name="connsiteY11" fmla="*/ 5986 h 316765"/>
                <a:gd name="connsiteX0" fmla="*/ 0 w 2882731"/>
                <a:gd name="connsiteY0" fmla="*/ 164539 h 316765"/>
                <a:gd name="connsiteX1" fmla="*/ 163437 w 2882731"/>
                <a:gd name="connsiteY1" fmla="*/ 5986 h 316765"/>
                <a:gd name="connsiteX2" fmla="*/ 438355 w 2882731"/>
                <a:gd name="connsiteY2" fmla="*/ 310786 h 316765"/>
                <a:gd name="connsiteX3" fmla="*/ 719249 w 2882731"/>
                <a:gd name="connsiteY3" fmla="*/ 10 h 316765"/>
                <a:gd name="connsiteX4" fmla="*/ 982213 w 2882731"/>
                <a:gd name="connsiteY4" fmla="*/ 304810 h 316765"/>
                <a:gd name="connsiteX5" fmla="*/ 1251155 w 2882731"/>
                <a:gd name="connsiteY5" fmla="*/ 5986 h 316765"/>
                <a:gd name="connsiteX6" fmla="*/ 1520096 w 2882731"/>
                <a:gd name="connsiteY6" fmla="*/ 298833 h 316765"/>
                <a:gd name="connsiteX7" fmla="*/ 1800990 w 2882731"/>
                <a:gd name="connsiteY7" fmla="*/ 10 h 316765"/>
                <a:gd name="connsiteX8" fmla="*/ 2063955 w 2882731"/>
                <a:gd name="connsiteY8" fmla="*/ 304810 h 316765"/>
                <a:gd name="connsiteX9" fmla="*/ 2332896 w 2882731"/>
                <a:gd name="connsiteY9" fmla="*/ 10 h 316765"/>
                <a:gd name="connsiteX10" fmla="*/ 2607813 w 2882731"/>
                <a:gd name="connsiteY10" fmla="*/ 316763 h 316765"/>
                <a:gd name="connsiteX11" fmla="*/ 2882731 w 2882731"/>
                <a:gd name="connsiteY11" fmla="*/ 5986 h 316765"/>
                <a:gd name="connsiteX0" fmla="*/ 0 w 2607813"/>
                <a:gd name="connsiteY0" fmla="*/ 164539 h 316763"/>
                <a:gd name="connsiteX1" fmla="*/ 163437 w 2607813"/>
                <a:gd name="connsiteY1" fmla="*/ 5986 h 316763"/>
                <a:gd name="connsiteX2" fmla="*/ 438355 w 2607813"/>
                <a:gd name="connsiteY2" fmla="*/ 310786 h 316763"/>
                <a:gd name="connsiteX3" fmla="*/ 719249 w 2607813"/>
                <a:gd name="connsiteY3" fmla="*/ 10 h 316763"/>
                <a:gd name="connsiteX4" fmla="*/ 982213 w 2607813"/>
                <a:gd name="connsiteY4" fmla="*/ 304810 h 316763"/>
                <a:gd name="connsiteX5" fmla="*/ 1251155 w 2607813"/>
                <a:gd name="connsiteY5" fmla="*/ 5986 h 316763"/>
                <a:gd name="connsiteX6" fmla="*/ 1520096 w 2607813"/>
                <a:gd name="connsiteY6" fmla="*/ 298833 h 316763"/>
                <a:gd name="connsiteX7" fmla="*/ 1800990 w 2607813"/>
                <a:gd name="connsiteY7" fmla="*/ 10 h 316763"/>
                <a:gd name="connsiteX8" fmla="*/ 2063955 w 2607813"/>
                <a:gd name="connsiteY8" fmla="*/ 304810 h 316763"/>
                <a:gd name="connsiteX9" fmla="*/ 2332896 w 2607813"/>
                <a:gd name="connsiteY9" fmla="*/ 10 h 316763"/>
                <a:gd name="connsiteX10" fmla="*/ 2607813 w 2607813"/>
                <a:gd name="connsiteY10" fmla="*/ 316763 h 316763"/>
                <a:gd name="connsiteX0" fmla="*/ 0 w 2332896"/>
                <a:gd name="connsiteY0" fmla="*/ 164539 h 310788"/>
                <a:gd name="connsiteX1" fmla="*/ 163437 w 2332896"/>
                <a:gd name="connsiteY1" fmla="*/ 5986 h 310788"/>
                <a:gd name="connsiteX2" fmla="*/ 438355 w 2332896"/>
                <a:gd name="connsiteY2" fmla="*/ 310786 h 310788"/>
                <a:gd name="connsiteX3" fmla="*/ 719249 w 2332896"/>
                <a:gd name="connsiteY3" fmla="*/ 10 h 310788"/>
                <a:gd name="connsiteX4" fmla="*/ 982213 w 2332896"/>
                <a:gd name="connsiteY4" fmla="*/ 304810 h 310788"/>
                <a:gd name="connsiteX5" fmla="*/ 1251155 w 2332896"/>
                <a:gd name="connsiteY5" fmla="*/ 5986 h 310788"/>
                <a:gd name="connsiteX6" fmla="*/ 1520096 w 2332896"/>
                <a:gd name="connsiteY6" fmla="*/ 298833 h 310788"/>
                <a:gd name="connsiteX7" fmla="*/ 1800990 w 2332896"/>
                <a:gd name="connsiteY7" fmla="*/ 10 h 310788"/>
                <a:gd name="connsiteX8" fmla="*/ 2063955 w 2332896"/>
                <a:gd name="connsiteY8" fmla="*/ 304810 h 310788"/>
                <a:gd name="connsiteX9" fmla="*/ 2332896 w 2332896"/>
                <a:gd name="connsiteY9" fmla="*/ 10 h 310788"/>
                <a:gd name="connsiteX0" fmla="*/ 0 w 2063955"/>
                <a:gd name="connsiteY0" fmla="*/ 164532 h 310781"/>
                <a:gd name="connsiteX1" fmla="*/ 163437 w 2063955"/>
                <a:gd name="connsiteY1" fmla="*/ 5979 h 310781"/>
                <a:gd name="connsiteX2" fmla="*/ 438355 w 2063955"/>
                <a:gd name="connsiteY2" fmla="*/ 310779 h 310781"/>
                <a:gd name="connsiteX3" fmla="*/ 719249 w 2063955"/>
                <a:gd name="connsiteY3" fmla="*/ 3 h 310781"/>
                <a:gd name="connsiteX4" fmla="*/ 982213 w 2063955"/>
                <a:gd name="connsiteY4" fmla="*/ 304803 h 310781"/>
                <a:gd name="connsiteX5" fmla="*/ 1251155 w 2063955"/>
                <a:gd name="connsiteY5" fmla="*/ 5979 h 310781"/>
                <a:gd name="connsiteX6" fmla="*/ 1520096 w 2063955"/>
                <a:gd name="connsiteY6" fmla="*/ 298826 h 310781"/>
                <a:gd name="connsiteX7" fmla="*/ 1800990 w 2063955"/>
                <a:gd name="connsiteY7" fmla="*/ 3 h 310781"/>
                <a:gd name="connsiteX8" fmla="*/ 2063955 w 2063955"/>
                <a:gd name="connsiteY8" fmla="*/ 304803 h 310781"/>
                <a:gd name="connsiteX0" fmla="*/ 0 w 1800990"/>
                <a:gd name="connsiteY0" fmla="*/ 164532 h 310781"/>
                <a:gd name="connsiteX1" fmla="*/ 163437 w 1800990"/>
                <a:gd name="connsiteY1" fmla="*/ 5979 h 310781"/>
                <a:gd name="connsiteX2" fmla="*/ 438355 w 1800990"/>
                <a:gd name="connsiteY2" fmla="*/ 310779 h 310781"/>
                <a:gd name="connsiteX3" fmla="*/ 719249 w 1800990"/>
                <a:gd name="connsiteY3" fmla="*/ 3 h 310781"/>
                <a:gd name="connsiteX4" fmla="*/ 982213 w 1800990"/>
                <a:gd name="connsiteY4" fmla="*/ 304803 h 310781"/>
                <a:gd name="connsiteX5" fmla="*/ 1251155 w 1800990"/>
                <a:gd name="connsiteY5" fmla="*/ 5979 h 310781"/>
                <a:gd name="connsiteX6" fmla="*/ 1520096 w 1800990"/>
                <a:gd name="connsiteY6" fmla="*/ 298826 h 310781"/>
                <a:gd name="connsiteX7" fmla="*/ 1800990 w 1800990"/>
                <a:gd name="connsiteY7" fmla="*/ 3 h 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990" h="310781">
                  <a:moveTo>
                    <a:pt x="0" y="164532"/>
                  </a:moveTo>
                  <a:cubicBezTo>
                    <a:pt x="43828" y="113732"/>
                    <a:pt x="90378" y="-18396"/>
                    <a:pt x="163437" y="5979"/>
                  </a:cubicBezTo>
                  <a:cubicBezTo>
                    <a:pt x="236496" y="30354"/>
                    <a:pt x="345720" y="311775"/>
                    <a:pt x="438355" y="310779"/>
                  </a:cubicBezTo>
                  <a:cubicBezTo>
                    <a:pt x="530990" y="309783"/>
                    <a:pt x="628606" y="999"/>
                    <a:pt x="719249" y="3"/>
                  </a:cubicBezTo>
                  <a:cubicBezTo>
                    <a:pt x="809892" y="-993"/>
                    <a:pt x="893562" y="303807"/>
                    <a:pt x="982213" y="304803"/>
                  </a:cubicBezTo>
                  <a:cubicBezTo>
                    <a:pt x="1070864" y="305799"/>
                    <a:pt x="1161508" y="6975"/>
                    <a:pt x="1251155" y="5979"/>
                  </a:cubicBezTo>
                  <a:cubicBezTo>
                    <a:pt x="1340802" y="4983"/>
                    <a:pt x="1428457" y="299822"/>
                    <a:pt x="1520096" y="298826"/>
                  </a:cubicBezTo>
                  <a:cubicBezTo>
                    <a:pt x="1611735" y="297830"/>
                    <a:pt x="1710347" y="-993"/>
                    <a:pt x="1800990" y="3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2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1717</Words>
  <Application>Microsoft Office PowerPoint</Application>
  <PresentationFormat>Widescreen</PresentationFormat>
  <Paragraphs>252</Paragraphs>
  <Slides>29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SymbolPi</vt:lpstr>
      <vt:lpstr>Calibri</vt:lpstr>
      <vt:lpstr>Bauhaus 93</vt:lpstr>
      <vt:lpstr>Wingdings</vt:lpstr>
      <vt:lpstr>Times New Roman</vt:lpstr>
      <vt:lpstr>Arial</vt:lpstr>
      <vt:lpstr>Cambria Math</vt:lpstr>
      <vt:lpstr>Calibri Light</vt:lpstr>
      <vt:lpstr>Symbol</vt:lpstr>
      <vt:lpstr>Office Theme</vt:lpstr>
      <vt:lpstr>Equation</vt:lpstr>
      <vt:lpstr>The Magnetized Dusty Plasma Experiment (MDPX)</vt:lpstr>
      <vt:lpstr>Background</vt:lpstr>
      <vt:lpstr>PowerPoint Presentation</vt:lpstr>
      <vt:lpstr>Why study magnetized dusty plasmas?</vt:lpstr>
      <vt:lpstr>Magnetic force on a charged particle </vt:lpstr>
      <vt:lpstr>Questions to investigate in MDPX</vt:lpstr>
      <vt:lpstr>Dust charging for B = 0</vt:lpstr>
      <vt:lpstr>PowerPoint Presentation</vt:lpstr>
      <vt:lpstr>Dust charging and shielding when B ≠ 0</vt:lpstr>
      <vt:lpstr>** Observation of particle gyromotion</vt:lpstr>
      <vt:lpstr>Criteria for dust magnetization</vt:lpstr>
      <vt:lpstr>Parameters and scalings</vt:lpstr>
      <vt:lpstr>Dust gyro-radius vs. Dust Velocity</vt:lpstr>
      <vt:lpstr>Dust gyro-radius vs. magnetic field strength</vt:lpstr>
      <vt:lpstr>50 nm and 100 nm dust</vt:lpstr>
      <vt:lpstr>Dust collisionality effects</vt:lpstr>
      <vt:lpstr>Particle size considerations</vt:lpstr>
      <vt:lpstr>Hardware</vt:lpstr>
      <vt:lpstr>Superconducting magnets and cryostat</vt:lpstr>
      <vt:lpstr>PowerPoint Presentation</vt:lpstr>
      <vt:lpstr>Vacuum chamber octagonal, aluminum</vt:lpstr>
      <vt:lpstr>Plasma generation</vt:lpstr>
      <vt:lpstr>Filamentation at high magnetic fields</vt:lpstr>
      <vt:lpstr>First, unexpected results from MDPX</vt:lpstr>
      <vt:lpstr>PowerPoint Presentation</vt:lpstr>
      <vt:lpstr>Close-up view of dust grid structure (125x125)</vt:lpstr>
      <vt:lpstr>Additional observations </vt:lpstr>
      <vt:lpstr>What is the mechanism for the dust grid structure?  </vt:lpstr>
      <vt:lpstr>More Information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Merlino, Robert L</dc:creator>
  <cp:lastModifiedBy>Merlino, Robert L</cp:lastModifiedBy>
  <cp:revision>172</cp:revision>
  <dcterms:created xsi:type="dcterms:W3CDTF">2015-04-06T19:59:03Z</dcterms:created>
  <dcterms:modified xsi:type="dcterms:W3CDTF">2015-04-13T18:18:58Z</dcterms:modified>
</cp:coreProperties>
</file>